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70" r:id="rId5"/>
    <p:sldMasterId id="2147483682" r:id="rId6"/>
  </p:sldMasterIdLst>
  <p:notesMasterIdLst>
    <p:notesMasterId r:id="rId47"/>
  </p:notesMasterIdLst>
  <p:handoutMasterIdLst>
    <p:handoutMasterId r:id="rId48"/>
  </p:handoutMasterIdLst>
  <p:sldIdLst>
    <p:sldId id="385" r:id="rId7"/>
    <p:sldId id="1066" r:id="rId8"/>
    <p:sldId id="396" r:id="rId9"/>
    <p:sldId id="1053" r:id="rId10"/>
    <p:sldId id="1054" r:id="rId11"/>
    <p:sldId id="398" r:id="rId12"/>
    <p:sldId id="1052" r:id="rId13"/>
    <p:sldId id="1056" r:id="rId14"/>
    <p:sldId id="402" r:id="rId15"/>
    <p:sldId id="403" r:id="rId16"/>
    <p:sldId id="404" r:id="rId17"/>
    <p:sldId id="405" r:id="rId18"/>
    <p:sldId id="407" r:id="rId19"/>
    <p:sldId id="408" r:id="rId20"/>
    <p:sldId id="425" r:id="rId21"/>
    <p:sldId id="430" r:id="rId22"/>
    <p:sldId id="431" r:id="rId23"/>
    <p:sldId id="426" r:id="rId24"/>
    <p:sldId id="427" r:id="rId25"/>
    <p:sldId id="428" r:id="rId26"/>
    <p:sldId id="409" r:id="rId27"/>
    <p:sldId id="419" r:id="rId28"/>
    <p:sldId id="399" r:id="rId29"/>
    <p:sldId id="413" r:id="rId30"/>
    <p:sldId id="416" r:id="rId31"/>
    <p:sldId id="415" r:id="rId32"/>
    <p:sldId id="420" r:id="rId33"/>
    <p:sldId id="1058" r:id="rId34"/>
    <p:sldId id="429" r:id="rId35"/>
    <p:sldId id="1068" r:id="rId36"/>
    <p:sldId id="1070" r:id="rId37"/>
    <p:sldId id="1069" r:id="rId38"/>
    <p:sldId id="1060" r:id="rId39"/>
    <p:sldId id="1061" r:id="rId40"/>
    <p:sldId id="1062" r:id="rId41"/>
    <p:sldId id="1063" r:id="rId42"/>
    <p:sldId id="1074" r:id="rId43"/>
    <p:sldId id="1073" r:id="rId44"/>
    <p:sldId id="1075" r:id="rId45"/>
    <p:sldId id="1078" r:id="rId4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3" pos="480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1A6AEAB9-51E0-89FA-2091-1C8C74B3FA4D}" name="klau17@student.ubc.ca" initials="" userId="S::klau17@student.ubc.ca::85209e07-4995-49df-9b2e-04fa763dbb8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B7472A"/>
    <a:srgbClr val="F5F5F5"/>
    <a:srgbClr val="D24726"/>
    <a:srgbClr val="9FCDB3"/>
    <a:srgbClr val="217346"/>
    <a:srgbClr val="000000"/>
    <a:srgbClr val="D9D9D9"/>
    <a:srgbClr val="F3F2F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6405" autoAdjust="0"/>
  </p:normalViewPr>
  <p:slideViewPr>
    <p:cSldViewPr snapToGrid="0">
      <p:cViewPr varScale="1">
        <p:scale>
          <a:sx n="83" d="100"/>
          <a:sy n="83" d="100"/>
        </p:scale>
        <p:origin x="643" y="62"/>
      </p:cViewPr>
      <p:guideLst>
        <p:guide orient="horz" pos="2880"/>
        <p:guide pos="480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3403" y="283"/>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handoutMaster" Target="handoutMasters/handoutMaster1.xml"/><Relationship Id="rId8" Type="http://schemas.openxmlformats.org/officeDocument/2006/relationships/slide" Target="slides/slide2.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0" Type="http://schemas.openxmlformats.org/officeDocument/2006/relationships/slide" Target="slides/slide14.xml"/><Relationship Id="rId41" Type="http://schemas.openxmlformats.org/officeDocument/2006/relationships/slide" Target="slides/slide35.xml"/><Relationship Id="rId54"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0680FBE-A8DF-4758-9AC4-3A9E1039168F}" type="datetimeFigureOut">
              <a:rPr lang="en-US" smtClean="0"/>
              <a:t>9/26/2024</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13577B-6902-467D-A26C-08A0DD5E4E03}" type="datetimeFigureOut">
              <a:rPr lang="en-US" smtClean="0"/>
              <a:t>9/26/2024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Highlighted text needs to be updated </a:t>
            </a:r>
          </a:p>
        </p:txBody>
      </p:sp>
      <p:sp>
        <p:nvSpPr>
          <p:cNvPr id="4" name="Slide Number Placeholder 3"/>
          <p:cNvSpPr>
            <a:spLocks noGrp="1"/>
          </p:cNvSpPr>
          <p:nvPr>
            <p:ph type="sldNum" sz="quarter" idx="5"/>
          </p:nvPr>
        </p:nvSpPr>
        <p:spPr/>
        <p:txBody>
          <a:bodyPr/>
          <a:lstStyle/>
          <a:p>
            <a:fld id="{DF61EA0F-A667-4B49-8422-0062BC55E249}" type="slidenum">
              <a:rPr lang="en-US" smtClean="0"/>
              <a:t>3</a:t>
            </a:fld>
            <a:endParaRPr lang="en-US" dirty="0"/>
          </a:p>
        </p:txBody>
      </p:sp>
    </p:spTree>
    <p:extLst>
      <p:ext uri="{BB962C8B-B14F-4D97-AF65-F5344CB8AC3E}">
        <p14:creationId xmlns:p14="http://schemas.microsoft.com/office/powerpoint/2010/main" val="175382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14</a:t>
            </a:fld>
            <a:endParaRPr lang="en-US" dirty="0"/>
          </a:p>
        </p:txBody>
      </p:sp>
    </p:spTree>
    <p:extLst>
      <p:ext uri="{BB962C8B-B14F-4D97-AF65-F5344CB8AC3E}">
        <p14:creationId xmlns:p14="http://schemas.microsoft.com/office/powerpoint/2010/main" val="38989547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16</a:t>
            </a:fld>
            <a:endParaRPr lang="en-US" dirty="0"/>
          </a:p>
        </p:txBody>
      </p:sp>
    </p:spTree>
    <p:extLst>
      <p:ext uri="{BB962C8B-B14F-4D97-AF65-F5344CB8AC3E}">
        <p14:creationId xmlns:p14="http://schemas.microsoft.com/office/powerpoint/2010/main" val="14718530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17</a:t>
            </a:fld>
            <a:endParaRPr lang="en-US" dirty="0"/>
          </a:p>
        </p:txBody>
      </p:sp>
    </p:spTree>
    <p:extLst>
      <p:ext uri="{BB962C8B-B14F-4D97-AF65-F5344CB8AC3E}">
        <p14:creationId xmlns:p14="http://schemas.microsoft.com/office/powerpoint/2010/main" val="27062028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22</a:t>
            </a:fld>
            <a:endParaRPr lang="en-US" dirty="0"/>
          </a:p>
        </p:txBody>
      </p:sp>
    </p:spTree>
    <p:extLst>
      <p:ext uri="{BB962C8B-B14F-4D97-AF65-F5344CB8AC3E}">
        <p14:creationId xmlns:p14="http://schemas.microsoft.com/office/powerpoint/2010/main" val="124385562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24</a:t>
            </a:fld>
            <a:endParaRPr lang="en-US" dirty="0"/>
          </a:p>
        </p:txBody>
      </p:sp>
    </p:spTree>
    <p:extLst>
      <p:ext uri="{BB962C8B-B14F-4D97-AF65-F5344CB8AC3E}">
        <p14:creationId xmlns:p14="http://schemas.microsoft.com/office/powerpoint/2010/main" val="42583509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26</a:t>
            </a:fld>
            <a:endParaRPr lang="en-US" dirty="0"/>
          </a:p>
        </p:txBody>
      </p:sp>
    </p:spTree>
    <p:extLst>
      <p:ext uri="{BB962C8B-B14F-4D97-AF65-F5344CB8AC3E}">
        <p14:creationId xmlns:p14="http://schemas.microsoft.com/office/powerpoint/2010/main" val="40680809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Sections 547-643 cannot be hyperlinked as they are not listed as their own distinct sections in the document</a:t>
            </a:r>
          </a:p>
        </p:txBody>
      </p:sp>
      <p:sp>
        <p:nvSpPr>
          <p:cNvPr id="4" name="Slide Number Placeholder 3"/>
          <p:cNvSpPr>
            <a:spLocks noGrp="1"/>
          </p:cNvSpPr>
          <p:nvPr>
            <p:ph type="sldNum" sz="quarter" idx="5"/>
          </p:nvPr>
        </p:nvSpPr>
        <p:spPr/>
        <p:txBody>
          <a:bodyPr/>
          <a:lstStyle/>
          <a:p>
            <a:fld id="{DF61EA0F-A667-4B49-8422-0062BC55E249}" type="slidenum">
              <a:rPr lang="en-US" smtClean="0"/>
              <a:t>29</a:t>
            </a:fld>
            <a:endParaRPr lang="en-US" dirty="0"/>
          </a:p>
        </p:txBody>
      </p:sp>
    </p:spTree>
    <p:extLst>
      <p:ext uri="{BB962C8B-B14F-4D97-AF65-F5344CB8AC3E}">
        <p14:creationId xmlns:p14="http://schemas.microsoft.com/office/powerpoint/2010/main" val="7278600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30</a:t>
            </a:fld>
            <a:endParaRPr lang="en-US" dirty="0"/>
          </a:p>
        </p:txBody>
      </p:sp>
    </p:spTree>
    <p:extLst>
      <p:ext uri="{BB962C8B-B14F-4D97-AF65-F5344CB8AC3E}">
        <p14:creationId xmlns:p14="http://schemas.microsoft.com/office/powerpoint/2010/main" val="10278464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34</a:t>
            </a:fld>
            <a:endParaRPr lang="en-US" dirty="0"/>
          </a:p>
        </p:txBody>
      </p:sp>
    </p:spTree>
    <p:extLst>
      <p:ext uri="{BB962C8B-B14F-4D97-AF65-F5344CB8AC3E}">
        <p14:creationId xmlns:p14="http://schemas.microsoft.com/office/powerpoint/2010/main" val="42032472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4</a:t>
            </a:fld>
            <a:endParaRPr lang="en-US" dirty="0"/>
          </a:p>
        </p:txBody>
      </p:sp>
    </p:spTree>
    <p:extLst>
      <p:ext uri="{BB962C8B-B14F-4D97-AF65-F5344CB8AC3E}">
        <p14:creationId xmlns:p14="http://schemas.microsoft.com/office/powerpoint/2010/main" val="34274657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5</a:t>
            </a:fld>
            <a:endParaRPr lang="en-US" dirty="0"/>
          </a:p>
        </p:txBody>
      </p:sp>
    </p:spTree>
    <p:extLst>
      <p:ext uri="{BB962C8B-B14F-4D97-AF65-F5344CB8AC3E}">
        <p14:creationId xmlns:p14="http://schemas.microsoft.com/office/powerpoint/2010/main" val="20102968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HRA hasn’t been stated in non-abbreviated form yet </a:t>
            </a:r>
          </a:p>
        </p:txBody>
      </p:sp>
      <p:sp>
        <p:nvSpPr>
          <p:cNvPr id="4" name="Slide Number Placeholder 3"/>
          <p:cNvSpPr>
            <a:spLocks noGrp="1"/>
          </p:cNvSpPr>
          <p:nvPr>
            <p:ph type="sldNum" sz="quarter" idx="5"/>
          </p:nvPr>
        </p:nvSpPr>
        <p:spPr/>
        <p:txBody>
          <a:bodyPr/>
          <a:lstStyle/>
          <a:p>
            <a:fld id="{DF61EA0F-A667-4B49-8422-0062BC55E249}" type="slidenum">
              <a:rPr lang="en-US" smtClean="0"/>
              <a:t>6</a:t>
            </a:fld>
            <a:endParaRPr lang="en-US" dirty="0"/>
          </a:p>
        </p:txBody>
      </p:sp>
    </p:spTree>
    <p:extLst>
      <p:ext uri="{BB962C8B-B14F-4D97-AF65-F5344CB8AC3E}">
        <p14:creationId xmlns:p14="http://schemas.microsoft.com/office/powerpoint/2010/main" val="3795400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7</a:t>
            </a:fld>
            <a:endParaRPr lang="en-US" dirty="0"/>
          </a:p>
        </p:txBody>
      </p:sp>
    </p:spTree>
    <p:extLst>
      <p:ext uri="{BB962C8B-B14F-4D97-AF65-F5344CB8AC3E}">
        <p14:creationId xmlns:p14="http://schemas.microsoft.com/office/powerpoint/2010/main" val="40462356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9</a:t>
            </a:fld>
            <a:endParaRPr lang="en-US" dirty="0"/>
          </a:p>
        </p:txBody>
      </p:sp>
    </p:spTree>
    <p:extLst>
      <p:ext uri="{BB962C8B-B14F-4D97-AF65-F5344CB8AC3E}">
        <p14:creationId xmlns:p14="http://schemas.microsoft.com/office/powerpoint/2010/main" val="11266645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Second bullet point originally cites s. 345 but I’m pretty sure it was meant to 435</a:t>
            </a:r>
          </a:p>
        </p:txBody>
      </p:sp>
      <p:sp>
        <p:nvSpPr>
          <p:cNvPr id="4" name="Slide Number Placeholder 3"/>
          <p:cNvSpPr>
            <a:spLocks noGrp="1"/>
          </p:cNvSpPr>
          <p:nvPr>
            <p:ph type="sldNum" sz="quarter" idx="5"/>
          </p:nvPr>
        </p:nvSpPr>
        <p:spPr/>
        <p:txBody>
          <a:bodyPr/>
          <a:lstStyle/>
          <a:p>
            <a:fld id="{DF61EA0F-A667-4B49-8422-0062BC55E249}" type="slidenum">
              <a:rPr lang="en-US" smtClean="0"/>
              <a:t>10</a:t>
            </a:fld>
            <a:endParaRPr lang="en-US" dirty="0"/>
          </a:p>
        </p:txBody>
      </p:sp>
    </p:spTree>
    <p:extLst>
      <p:ext uri="{BB962C8B-B14F-4D97-AF65-F5344CB8AC3E}">
        <p14:creationId xmlns:p14="http://schemas.microsoft.com/office/powerpoint/2010/main" val="1297463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*This term refers to the Lieutenant Governor acting on and with the advice of the Executive Council or Cabinet.</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12</a:t>
            </a:fld>
            <a:endParaRPr lang="en-US" dirty="0"/>
          </a:p>
        </p:txBody>
      </p:sp>
    </p:spTree>
    <p:extLst>
      <p:ext uri="{BB962C8B-B14F-4D97-AF65-F5344CB8AC3E}">
        <p14:creationId xmlns:p14="http://schemas.microsoft.com/office/powerpoint/2010/main" val="16906880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DF61EA0F-A667-4B49-8422-0062BC55E249}" type="slidenum">
              <a:rPr lang="en-US" smtClean="0"/>
              <a:t>13</a:t>
            </a:fld>
            <a:endParaRPr lang="en-US" dirty="0"/>
          </a:p>
        </p:txBody>
      </p:sp>
    </p:spTree>
    <p:extLst>
      <p:ext uri="{BB962C8B-B14F-4D97-AF65-F5344CB8AC3E}">
        <p14:creationId xmlns:p14="http://schemas.microsoft.com/office/powerpoint/2010/main" val="1155312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48056" y="2551176"/>
            <a:ext cx="9922447" cy="914400"/>
          </a:xfrm>
        </p:spPr>
        <p:txBody>
          <a:bodyPr/>
          <a:lstStyle>
            <a:lvl1pPr>
              <a:defRPr sz="5400" b="0">
                <a:solidFill>
                  <a:schemeClr val="tx1"/>
                </a:solidFill>
              </a:defRPr>
            </a:lvl1pPr>
          </a:lstStyle>
          <a:p>
            <a:r>
              <a:rPr lang="en-GB"/>
              <a:t>Click to edit Master title style</a:t>
            </a:r>
            <a:endParaRPr lang="en-US" dirty="0"/>
          </a:p>
        </p:txBody>
      </p:sp>
      <p:sp>
        <p:nvSpPr>
          <p:cNvPr id="5" name="Text Placeholder 4">
            <a:extLst>
              <a:ext uri="{FF2B5EF4-FFF2-40B4-BE49-F238E27FC236}">
                <a16:creationId xmlns:a16="http://schemas.microsoft.com/office/drawing/2014/main" id="{B107D0E1-EAED-8E08-24BA-8F930364BA96}"/>
              </a:ext>
            </a:extLst>
          </p:cNvPr>
          <p:cNvSpPr>
            <a:spLocks noGrp="1"/>
          </p:cNvSpPr>
          <p:nvPr>
            <p:ph type="body" sz="quarter" idx="10"/>
          </p:nvPr>
        </p:nvSpPr>
        <p:spPr>
          <a:xfrm>
            <a:off x="448056" y="3575304"/>
            <a:ext cx="9921943" cy="862012"/>
          </a:xfrm>
        </p:spPr>
        <p:txBody>
          <a:bodyPr>
            <a:normAutofit/>
          </a:bodyPr>
          <a:lstStyle>
            <a:lvl1pPr>
              <a:defRPr sz="2400">
                <a:solidFill>
                  <a:schemeClr val="accent2"/>
                </a:solidFill>
              </a:defRPr>
            </a:lvl1pPr>
          </a:lstStyle>
          <a:p>
            <a:pPr lvl="0"/>
            <a:r>
              <a:rPr lang="en-GB"/>
              <a:t>Click to edit Master text styles</a:t>
            </a:r>
          </a:p>
        </p:txBody>
      </p:sp>
    </p:spTree>
    <p:extLst>
      <p:ext uri="{BB962C8B-B14F-4D97-AF65-F5344CB8AC3E}">
        <p14:creationId xmlns:p14="http://schemas.microsoft.com/office/powerpoint/2010/main" val="1718549498"/>
      </p:ext>
    </p:extLst>
  </p:cSld>
  <p:clrMapOvr>
    <a:masterClrMapping/>
  </p:clrMapOvr>
  <p:extLst>
    <p:ext uri="{DCECCB84-F9BA-43D5-87BE-67443E8EF086}">
      <p15:sldGuideLst xmlns:p15="http://schemas.microsoft.com/office/powerpoint/2012/main">
        <p15:guide id="1"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705A5-DEF9-084A-BC34-61F04C4E1D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3E3F5-F7CE-6A44-BBA7-5AA6AA9D12A1}"/>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4C81209-EC39-404C-A9C5-98706847AEA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127EB6C-267C-B647-877E-F2E738FF2A8E}"/>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6" name="Footer Placeholder 5">
            <a:extLst>
              <a:ext uri="{FF2B5EF4-FFF2-40B4-BE49-F238E27FC236}">
                <a16:creationId xmlns:a16="http://schemas.microsoft.com/office/drawing/2014/main" id="{290F38C8-DDE0-744C-8F4E-58ABD97A22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4DA5A22-C6FA-7B4D-B1EE-9B36365037DC}"/>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3841151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079FF-2409-C246-BA0C-CFAAD9D7A3C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C7B032-7D39-FB47-9A89-E14D122392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3C248B9A-C234-AA4B-8792-2E4FEA7ADE3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EEA6372-633B-EF4D-94DB-5A331E2474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131C8A4-1BEF-E345-A442-DC00D4317F43}"/>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170D139-7E1A-9E4B-9A30-DBD975263100}"/>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8" name="Footer Placeholder 7">
            <a:extLst>
              <a:ext uri="{FF2B5EF4-FFF2-40B4-BE49-F238E27FC236}">
                <a16:creationId xmlns:a16="http://schemas.microsoft.com/office/drawing/2014/main" id="{66864520-3666-2241-BDE0-BE1D0006039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A709D80E-9088-714A-8380-325D514E047D}"/>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25994174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51563-30EF-D446-BB3E-319738A54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E96343-1F1C-F449-8AF6-F0F5F61C9877}"/>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4" name="Footer Placeholder 3">
            <a:extLst>
              <a:ext uri="{FF2B5EF4-FFF2-40B4-BE49-F238E27FC236}">
                <a16:creationId xmlns:a16="http://schemas.microsoft.com/office/drawing/2014/main" id="{69E145E6-386F-BF4F-8A66-DC8135FA68E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7B16CA7-A509-D242-84AE-E9DDFCCA6ECD}"/>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34670976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9B907C-590F-154F-9170-D49AE2E0B8B4}"/>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3" name="Footer Placeholder 2">
            <a:extLst>
              <a:ext uri="{FF2B5EF4-FFF2-40B4-BE49-F238E27FC236}">
                <a16:creationId xmlns:a16="http://schemas.microsoft.com/office/drawing/2014/main" id="{FACD8319-157F-7F44-8CD6-594CE263441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85A714F-DAF8-444E-A8AE-E0683D13FFA2}"/>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25452476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A4228-CE13-9F4D-9F2F-B47F10ADB7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9448EF-5613-5A44-8459-89130D8270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1423FC-9313-654A-92D7-941E3FF091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2440F77-CEF8-D14D-B6A1-FE80C7293AEE}"/>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6" name="Footer Placeholder 5">
            <a:extLst>
              <a:ext uri="{FF2B5EF4-FFF2-40B4-BE49-F238E27FC236}">
                <a16:creationId xmlns:a16="http://schemas.microsoft.com/office/drawing/2014/main" id="{F9D9A867-EC6C-0E47-97A9-3451D4507BF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E677CE2-7278-9C43-AA44-388366C7D227}"/>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1430517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188C4A-F78B-1049-A5E1-5AC6128BC73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23A802-9D02-DB4E-9438-49FD1491590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9C64DE25-8F22-1744-A4AA-083FC50773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AAEF46B-7234-7C4C-9FED-6F1875B391B5}"/>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6" name="Footer Placeholder 5">
            <a:extLst>
              <a:ext uri="{FF2B5EF4-FFF2-40B4-BE49-F238E27FC236}">
                <a16:creationId xmlns:a16="http://schemas.microsoft.com/office/drawing/2014/main" id="{3F1D4735-FAB2-6B45-B1FD-B601B47CC1E8}"/>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BE7F37E-B2F5-E848-9AC0-EFC9D2895876}"/>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2858810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52B47-1F2B-2246-8B14-69A9DE5B648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1A8187-7FEF-4D47-8D68-E9A7D70A204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A035F7-7E28-4648-A3C3-7CF5D7E45B5C}"/>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5" name="Footer Placeholder 4">
            <a:extLst>
              <a:ext uri="{FF2B5EF4-FFF2-40B4-BE49-F238E27FC236}">
                <a16:creationId xmlns:a16="http://schemas.microsoft.com/office/drawing/2014/main" id="{B7F044F1-CF6A-A24D-82BE-8924F93D68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BB23DF7-ECC6-9948-8041-E66E284D1A54}"/>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20065876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69A152-BADD-614C-AE2E-C5EF369F61B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66FD112-6673-BF42-BAF6-E0972C268E6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569649-9BF7-2042-88D8-1EC5ACAAD625}"/>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5" name="Footer Placeholder 4">
            <a:extLst>
              <a:ext uri="{FF2B5EF4-FFF2-40B4-BE49-F238E27FC236}">
                <a16:creationId xmlns:a16="http://schemas.microsoft.com/office/drawing/2014/main" id="{4F26821C-6AAC-FF41-BD6C-B171B4E7DE8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317ED3-826D-D749-8970-A17238D2CF3E}"/>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39724486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63300-F4D2-6044-BD8C-526095CB34A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2241CC1-52A6-2040-B420-73ACA0DB43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9954738-BCB6-244F-87B2-39749016533B}"/>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5" name="Footer Placeholder 4">
            <a:extLst>
              <a:ext uri="{FF2B5EF4-FFF2-40B4-BE49-F238E27FC236}">
                <a16:creationId xmlns:a16="http://schemas.microsoft.com/office/drawing/2014/main" id="{D6196E82-D7E8-E245-B322-E9DCD1367C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E5A114C-5C9F-224A-BB76-A03500262D33}"/>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6265455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445AC-DBB0-D04B-B702-2AFDD44D6F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4D6770-8149-B94F-A3EC-5796E4E7008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345ECF-51E3-6744-8DA5-170D39EA5B1D}"/>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5" name="Footer Placeholder 4">
            <a:extLst>
              <a:ext uri="{FF2B5EF4-FFF2-40B4-BE49-F238E27FC236}">
                <a16:creationId xmlns:a16="http://schemas.microsoft.com/office/drawing/2014/main" id="{4C80D43D-6199-4E4A-9FCC-3F8E50F10B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457DE7A-245B-994A-A2EB-CBC2FB3E14C4}"/>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1073419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9/26/2024</a:t>
            </a:fld>
            <a:endParaRPr lang="en-US" dirty="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dirty="0"/>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11210543" cy="460174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5468111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CB5D-9240-364F-ACE2-C926734CF35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44879CA-6C09-A446-AB0B-50F4B25F4AC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B5D84CA-90FF-4043-93F5-02AA540A6AFF}"/>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5" name="Footer Placeholder 4">
            <a:extLst>
              <a:ext uri="{FF2B5EF4-FFF2-40B4-BE49-F238E27FC236}">
                <a16:creationId xmlns:a16="http://schemas.microsoft.com/office/drawing/2014/main" id="{60410BC8-9254-6B4E-88C8-074BA3AFF55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C31C966-5DA3-0448-84CA-BA33B4E5F6D8}"/>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36023492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728F-2B5F-CD4B-97C5-9418633BF06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BE5E1C3-D90C-FD4B-8268-1C3A55B01CC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84D9155-C864-474F-B478-82C321EEB58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60114A-D44A-DD4B-BAEF-CADF048D6CDD}"/>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6" name="Footer Placeholder 5">
            <a:extLst>
              <a:ext uri="{FF2B5EF4-FFF2-40B4-BE49-F238E27FC236}">
                <a16:creationId xmlns:a16="http://schemas.microsoft.com/office/drawing/2014/main" id="{D6CD9B78-96EB-A142-BD09-FC47FE8C7D0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6AAD0E-60BB-594D-9E01-87D07D011B5E}"/>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721434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2CCEF-DD8A-9948-A741-0CE609FED5A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40C09D4-7646-7A48-ABCD-3FDD37359A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EE7321D-6DCA-8549-8DB7-5682CAB7C94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AA74CE4-AB55-D94A-B0E6-8C7692F6CF3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7B07A3-632B-BE46-9D71-2D164AA94A2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847549-CDF7-9C49-9B65-8DB7AC72ED78}"/>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8" name="Footer Placeholder 7">
            <a:extLst>
              <a:ext uri="{FF2B5EF4-FFF2-40B4-BE49-F238E27FC236}">
                <a16:creationId xmlns:a16="http://schemas.microsoft.com/office/drawing/2014/main" id="{6DF5F990-7728-AF44-BF5F-50F4AF10B8B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0712A89D-6075-FF48-9E78-3B36523A26AF}"/>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28167293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DFFC2-F556-3440-BBA5-3CCDA2CD59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D0AA03-A637-1B46-9E5E-6EB3A32C02F4}"/>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4" name="Footer Placeholder 3">
            <a:extLst>
              <a:ext uri="{FF2B5EF4-FFF2-40B4-BE49-F238E27FC236}">
                <a16:creationId xmlns:a16="http://schemas.microsoft.com/office/drawing/2014/main" id="{AA799132-9B1B-0F4F-A0F4-077D4B5D2FD1}"/>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5A75941-2348-5B44-AA9E-3BFFF7CFF625}"/>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5360899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D1C69BE-CF5A-5C4E-B197-6363D4985F9F}"/>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3" name="Footer Placeholder 2">
            <a:extLst>
              <a:ext uri="{FF2B5EF4-FFF2-40B4-BE49-F238E27FC236}">
                <a16:creationId xmlns:a16="http://schemas.microsoft.com/office/drawing/2014/main" id="{A203E4D4-9E56-144F-87A7-E150B9940AB0}"/>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FD70A82-AC50-064A-976B-ABC4934FB97C}"/>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21093003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B3733-A930-5743-8E68-9A17841991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638C1A5-C440-7E4A-ADEC-59345615C0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968F97-771B-D04C-8283-B284F3402A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661BB6F-A141-874E-9B51-FDDBCC529A71}"/>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6" name="Footer Placeholder 5">
            <a:extLst>
              <a:ext uri="{FF2B5EF4-FFF2-40B4-BE49-F238E27FC236}">
                <a16:creationId xmlns:a16="http://schemas.microsoft.com/office/drawing/2014/main" id="{AAD8D95F-1F86-7143-ACCF-C9F91F95479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917C068-1FDB-F140-BD54-5A42E9A446E5}"/>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251639658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DEAFC-7447-5E47-99CA-C22A3392D5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6B21D0B-4299-C444-9F7F-576787E13A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6491EC7-92D8-BE4B-A22A-D69175AD12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41E30C3-9BFD-D34B-B690-E2A55FCD6ED2}"/>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6" name="Footer Placeholder 5">
            <a:extLst>
              <a:ext uri="{FF2B5EF4-FFF2-40B4-BE49-F238E27FC236}">
                <a16:creationId xmlns:a16="http://schemas.microsoft.com/office/drawing/2014/main" id="{B9E0738B-44E3-A946-8D6F-DFB5DE4F9AB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222F845-5289-5A4D-83FE-625759E4454A}"/>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175664329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7BF39-2787-6848-8DC2-5271360379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93633A-D859-C841-874F-9B6268A85BD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EDA938-5B9E-2D4E-A0E1-B33BA8998FDB}"/>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5" name="Footer Placeholder 4">
            <a:extLst>
              <a:ext uri="{FF2B5EF4-FFF2-40B4-BE49-F238E27FC236}">
                <a16:creationId xmlns:a16="http://schemas.microsoft.com/office/drawing/2014/main" id="{B95515E9-1634-3A46-A54F-9C85A956CD9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8007B42-7EA5-5940-8822-7907466DA2D7}"/>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2672318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EA1DEC-0185-E848-84DD-4628C46873B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6C89054-6287-2045-9DB3-27F3BD608C0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39A545-EF14-A147-9101-A34BF77BAD76}"/>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5" name="Footer Placeholder 4">
            <a:extLst>
              <a:ext uri="{FF2B5EF4-FFF2-40B4-BE49-F238E27FC236}">
                <a16:creationId xmlns:a16="http://schemas.microsoft.com/office/drawing/2014/main" id="{2CA92263-D3DC-7148-9ED8-1E42193B19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3A59C1F-79AF-6944-87CD-8730273937C0}"/>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235739995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98E8D-137E-484D-9C0E-EFC8E4DCBB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53DC05-7207-3D4F-BEDD-EC156A805543}"/>
              </a:ext>
            </a:extLst>
          </p:cNvPr>
          <p:cNvSpPr>
            <a:spLocks noGrp="1"/>
          </p:cNvSpPr>
          <p:nvPr>
            <p:ph type="dt" sz="half" idx="10"/>
          </p:nvPr>
        </p:nvSpPr>
        <p:spPr/>
        <p:txBody>
          <a:bodyPr/>
          <a:lstStyle/>
          <a:p>
            <a:fld id="{3BBB1497-AA89-2E45-BD90-CACA37E4BE38}" type="datetimeFigureOut">
              <a:rPr lang="en-US" smtClean="0"/>
              <a:t>9/26/2024</a:t>
            </a:fld>
            <a:endParaRPr lang="en-US" dirty="0"/>
          </a:p>
        </p:txBody>
      </p:sp>
      <p:sp>
        <p:nvSpPr>
          <p:cNvPr id="4" name="Footer Placeholder 3">
            <a:extLst>
              <a:ext uri="{FF2B5EF4-FFF2-40B4-BE49-F238E27FC236}">
                <a16:creationId xmlns:a16="http://schemas.microsoft.com/office/drawing/2014/main" id="{C23F20A4-3419-E648-8120-C01BAB4F3E7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C49AF6-6EB7-2741-97C3-F76A4C7F60C5}"/>
              </a:ext>
            </a:extLst>
          </p:cNvPr>
          <p:cNvSpPr>
            <a:spLocks noGrp="1"/>
          </p:cNvSpPr>
          <p:nvPr>
            <p:ph type="sldNum" sz="quarter" idx="12"/>
          </p:nvPr>
        </p:nvSpPr>
        <p:spPr/>
        <p:txBody>
          <a:bodyPr/>
          <a:lstStyle/>
          <a:p>
            <a:fld id="{2BB4CAEF-46E7-D742-BD61-4649D9170737}" type="slidenum">
              <a:rPr lang="en-US" smtClean="0"/>
              <a:t>‹#›</a:t>
            </a:fld>
            <a:endParaRPr lang="en-US" dirty="0"/>
          </a:p>
        </p:txBody>
      </p:sp>
    </p:spTree>
    <p:extLst>
      <p:ext uri="{BB962C8B-B14F-4D97-AF65-F5344CB8AC3E}">
        <p14:creationId xmlns:p14="http://schemas.microsoft.com/office/powerpoint/2010/main" val="36531131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9/26/2024</a:t>
            </a:fld>
            <a:endParaRPr lang="en-US" dirty="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dirty="0"/>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Content Placeholder 6">
            <a:extLst>
              <a:ext uri="{FF2B5EF4-FFF2-40B4-BE49-F238E27FC236}">
                <a16:creationId xmlns:a16="http://schemas.microsoft.com/office/drawing/2014/main" id="{904E943F-C687-D3B3-4E36-65D69E3E2F0C}"/>
              </a:ext>
            </a:extLst>
          </p:cNvPr>
          <p:cNvSpPr>
            <a:spLocks noGrp="1"/>
          </p:cNvSpPr>
          <p:nvPr>
            <p:ph sz="quarter" idx="14"/>
          </p:nvPr>
        </p:nvSpPr>
        <p:spPr>
          <a:xfrm>
            <a:off x="6298690" y="1463040"/>
            <a:ext cx="5330952" cy="460174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8332104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shor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9/26/2024</a:t>
            </a:fld>
            <a:endParaRPr lang="en-US" dirty="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dirty="0"/>
          </a:p>
        </p:txBody>
      </p:sp>
      <p:sp>
        <p:nvSpPr>
          <p:cNvPr id="7" name="Content Placeholder 6">
            <a:extLst>
              <a:ext uri="{FF2B5EF4-FFF2-40B4-BE49-F238E27FC236}">
                <a16:creationId xmlns:a16="http://schemas.microsoft.com/office/drawing/2014/main" id="{CB40353B-463E-6D13-F92E-564948AFA386}"/>
              </a:ext>
            </a:extLst>
          </p:cNvPr>
          <p:cNvSpPr>
            <a:spLocks noGrp="1"/>
          </p:cNvSpPr>
          <p:nvPr>
            <p:ph sz="quarter" idx="13"/>
          </p:nvPr>
        </p:nvSpPr>
        <p:spPr>
          <a:xfrm>
            <a:off x="444500" y="1463040"/>
            <a:ext cx="5330952" cy="460174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409070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ABE10-5A8F-5044-434F-7434A03566AE}"/>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85243B5-B498-1E60-5D02-983D13E8289B}"/>
              </a:ext>
            </a:extLst>
          </p:cNvPr>
          <p:cNvSpPr>
            <a:spLocks noGrp="1"/>
          </p:cNvSpPr>
          <p:nvPr>
            <p:ph type="dt" sz="half" idx="10"/>
          </p:nvPr>
        </p:nvSpPr>
        <p:spPr/>
        <p:txBody>
          <a:bodyPr/>
          <a:lstStyle/>
          <a:p>
            <a:fld id="{8BEEBAAA-29B5-4AF5-BC5F-7E580C29002D}" type="datetimeFigureOut">
              <a:rPr lang="en-US" smtClean="0"/>
              <a:pPr/>
              <a:t>9/26/2024</a:t>
            </a:fld>
            <a:endParaRPr lang="en-US" dirty="0"/>
          </a:p>
        </p:txBody>
      </p:sp>
      <p:sp>
        <p:nvSpPr>
          <p:cNvPr id="4" name="Footer Placeholder 3">
            <a:extLst>
              <a:ext uri="{FF2B5EF4-FFF2-40B4-BE49-F238E27FC236}">
                <a16:creationId xmlns:a16="http://schemas.microsoft.com/office/drawing/2014/main" id="{7DBD33E4-41B8-74EC-F9A4-3E1DCC0E7506}"/>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522A375B-2E8B-0F31-9DE4-A5F0682ADFB7}"/>
              </a:ext>
            </a:extLst>
          </p:cNvPr>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923832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36CC4-3D49-9948-8BBC-254F55B1DB8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0596BA49-EEC9-324E-B561-776B8351DFFB}"/>
              </a:ext>
            </a:extLst>
          </p:cNvPr>
          <p:cNvSpPr>
            <a:spLocks noGrp="1"/>
          </p:cNvSpPr>
          <p:nvPr>
            <p:ph type="dt" sz="half" idx="10"/>
          </p:nvPr>
        </p:nvSpPr>
        <p:spPr/>
        <p:txBody>
          <a:bodyPr/>
          <a:lstStyle/>
          <a:p>
            <a:fld id="{8BEEBAAA-29B5-4AF5-BC5F-7E580C29002D}" type="datetimeFigureOut">
              <a:rPr lang="en-US" smtClean="0"/>
              <a:pPr/>
              <a:t>9/26/2024</a:t>
            </a:fld>
            <a:endParaRPr lang="en-US" dirty="0"/>
          </a:p>
        </p:txBody>
      </p:sp>
      <p:sp>
        <p:nvSpPr>
          <p:cNvPr id="4" name="Footer Placeholder 3">
            <a:extLst>
              <a:ext uri="{FF2B5EF4-FFF2-40B4-BE49-F238E27FC236}">
                <a16:creationId xmlns:a16="http://schemas.microsoft.com/office/drawing/2014/main" id="{57AAAB72-5EA5-A24A-9DAD-E1A1DEC45B9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66FD4867-9106-9045-9112-36B035B4442E}"/>
              </a:ext>
            </a:extLst>
          </p:cNvPr>
          <p:cNvSpPr>
            <a:spLocks noGrp="1"/>
          </p:cNvSpPr>
          <p:nvPr>
            <p:ph type="sldNum" sz="quarter" idx="12"/>
          </p:nvPr>
        </p:nvSpPr>
        <p:spPr/>
        <p:txBody>
          <a:body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3989235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0CA2-31C2-7C40-ACFB-F3234FB0ACE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64DAC1-24C6-FF47-BB29-3461DF08981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1CFACA-E62A-654B-84E7-4F07A5050435}"/>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5" name="Footer Placeholder 4">
            <a:extLst>
              <a:ext uri="{FF2B5EF4-FFF2-40B4-BE49-F238E27FC236}">
                <a16:creationId xmlns:a16="http://schemas.microsoft.com/office/drawing/2014/main" id="{E16BB937-2F68-874B-8B6C-A61483854A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83AA106-CFFC-224F-BAFB-B5A5ED04B372}"/>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779728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35F7-0E6E-2045-8727-51D37E59BD5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42AC1E7-3463-9647-87E8-4D73FEBD48F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BBA4C8-9B15-484F-817A-237821BDB070}"/>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5" name="Footer Placeholder 4">
            <a:extLst>
              <a:ext uri="{FF2B5EF4-FFF2-40B4-BE49-F238E27FC236}">
                <a16:creationId xmlns:a16="http://schemas.microsoft.com/office/drawing/2014/main" id="{2C0CC31C-5A27-1749-B137-86A1971C152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CC7AEF-B8B3-D343-B977-232FD18DDAD5}"/>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1560460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633159-5929-FC49-84D1-77DF699D30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9C1B02-03AF-1B46-A850-92E86C5ED4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1E91570-BE9A-BE45-9EB3-B8E00B15BB78}"/>
              </a:ext>
            </a:extLst>
          </p:cNvPr>
          <p:cNvSpPr>
            <a:spLocks noGrp="1"/>
          </p:cNvSpPr>
          <p:nvPr>
            <p:ph type="dt" sz="half" idx="10"/>
          </p:nvPr>
        </p:nvSpPr>
        <p:spPr/>
        <p:txBody>
          <a:bodyPr/>
          <a:lstStyle/>
          <a:p>
            <a:fld id="{496F3E48-D62C-EB48-8528-E7D01026F0F2}" type="datetimeFigureOut">
              <a:rPr lang="en-US" smtClean="0"/>
              <a:t>9/26/2024</a:t>
            </a:fld>
            <a:endParaRPr lang="en-US" dirty="0"/>
          </a:p>
        </p:txBody>
      </p:sp>
      <p:sp>
        <p:nvSpPr>
          <p:cNvPr id="5" name="Footer Placeholder 4">
            <a:extLst>
              <a:ext uri="{FF2B5EF4-FFF2-40B4-BE49-F238E27FC236}">
                <a16:creationId xmlns:a16="http://schemas.microsoft.com/office/drawing/2014/main" id="{794CA7A9-9306-E24A-9D4C-AAC8FB2BDEC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B5E778-15B4-5B4E-905D-57B91DE6F238}"/>
              </a:ext>
            </a:extLst>
          </p:cNvPr>
          <p:cNvSpPr>
            <a:spLocks noGrp="1"/>
          </p:cNvSpPr>
          <p:nvPr>
            <p:ph type="sldNum" sz="quarter" idx="12"/>
          </p:nvPr>
        </p:nvSpPr>
        <p:spPr/>
        <p:txBody>
          <a:bodyPr/>
          <a:lstStyle/>
          <a:p>
            <a:fld id="{77BBD12A-6C12-0F4C-B9A1-CBE167ED43E1}" type="slidenum">
              <a:rPr lang="en-US" smtClean="0"/>
              <a:t>‹#›</a:t>
            </a:fld>
            <a:endParaRPr lang="en-US" dirty="0"/>
          </a:p>
        </p:txBody>
      </p:sp>
    </p:spTree>
    <p:extLst>
      <p:ext uri="{BB962C8B-B14F-4D97-AF65-F5344CB8AC3E}">
        <p14:creationId xmlns:p14="http://schemas.microsoft.com/office/powerpoint/2010/main" val="93468869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3.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4500" y="430609"/>
            <a:ext cx="11210544" cy="557784"/>
          </a:xfrm>
          <a:prstGeom prst="rect">
            <a:avLst/>
          </a:prstGeom>
        </p:spPr>
        <p:txBody>
          <a:bodyPr vert="horz" lIns="91440" tIns="45720" rIns="91440" bIns="45720" rtlCol="0" anchor="t" anchorCtr="0">
            <a:normAutofit/>
          </a:bodyPr>
          <a:lstStyle/>
          <a:p>
            <a:r>
              <a:rPr lang="en-GB"/>
              <a:t>Click to edit Master title style</a:t>
            </a:r>
            <a:endParaRPr lang="en-US"/>
          </a:p>
        </p:txBody>
      </p:sp>
      <p:sp>
        <p:nvSpPr>
          <p:cNvPr id="3" name="Text Placeholder 2"/>
          <p:cNvSpPr>
            <a:spLocks noGrp="1"/>
          </p:cNvSpPr>
          <p:nvPr>
            <p:ph type="body" idx="1"/>
          </p:nvPr>
        </p:nvSpPr>
        <p:spPr>
          <a:xfrm>
            <a:off x="448056" y="1447800"/>
            <a:ext cx="11210543" cy="3977640"/>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19099" y="6427391"/>
            <a:ext cx="3276600" cy="141686"/>
          </a:xfrm>
          <a:prstGeom prst="rect">
            <a:avLst/>
          </a:prstGeom>
        </p:spPr>
        <p:txBody>
          <a:bodyPr vert="horz" lIns="91440" tIns="45720" rIns="91440" bIns="45720" rtlCol="0" anchor="ctr"/>
          <a:lstStyle>
            <a:lvl1pPr algn="l">
              <a:defRPr sz="800" baseline="0">
                <a:solidFill>
                  <a:schemeClr val="tx1">
                    <a:lumMod val="65000"/>
                    <a:lumOff val="35000"/>
                  </a:schemeClr>
                </a:solidFill>
              </a:defRPr>
            </a:lvl1pPr>
          </a:lstStyle>
          <a:p>
            <a:fld id="{8BEEBAAA-29B5-4AF5-BC5F-7E580C29002D}" type="datetimeFigureOut">
              <a:rPr lang="en-US" smtClean="0"/>
              <a:pPr/>
              <a:t>9/26/2024</a:t>
            </a:fld>
            <a:endParaRPr lang="en-US" dirty="0"/>
          </a:p>
        </p:txBody>
      </p:sp>
      <p:sp>
        <p:nvSpPr>
          <p:cNvPr id="5" name="Footer Placeholder 4"/>
          <p:cNvSpPr>
            <a:spLocks noGrp="1"/>
          </p:cNvSpPr>
          <p:nvPr>
            <p:ph type="ftr" sz="quarter" idx="3"/>
          </p:nvPr>
        </p:nvSpPr>
        <p:spPr>
          <a:xfrm>
            <a:off x="4648200" y="6427391"/>
            <a:ext cx="2895600" cy="141686"/>
          </a:xfrm>
          <a:prstGeom prst="rect">
            <a:avLst/>
          </a:prstGeom>
        </p:spPr>
        <p:txBody>
          <a:bodyPr vert="horz" lIns="91440" tIns="45720" rIns="91440" bIns="45720" rtlCol="0" anchor="ctr"/>
          <a:lstStyle>
            <a:lvl1pPr algn="ctr">
              <a:defRPr sz="8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53042" y="6427391"/>
            <a:ext cx="3276600" cy="141686"/>
          </a:xfrm>
          <a:prstGeom prst="rect">
            <a:avLst/>
          </a:prstGeom>
        </p:spPr>
        <p:txBody>
          <a:bodyPr vert="horz" lIns="91440" tIns="45720" rIns="91440" bIns="45720" rtlCol="0" anchor="ctr"/>
          <a:lstStyle>
            <a:lvl1pPr algn="r">
              <a:defRPr sz="800" baseline="0">
                <a:solidFill>
                  <a:schemeClr val="tx1">
                    <a:lumMod val="65000"/>
                    <a:lumOff val="35000"/>
                  </a:schemeClr>
                </a:solidFill>
              </a:defRPr>
            </a:lvl1pPr>
          </a:lstStyle>
          <a:p>
            <a:fld id="{9860EDB8-5305-433F-BE41-D7A86D811DB3}" type="slidenum">
              <a:rPr lang="en-US" smtClean="0"/>
              <a:pPr/>
              <a:t>‹#›</a:t>
            </a:fld>
            <a:endParaRPr lang="en-US" dirty="0"/>
          </a:p>
        </p:txBody>
      </p:sp>
      <p:cxnSp>
        <p:nvCxnSpPr>
          <p:cNvPr id="7" name="Straight Connector 6">
            <a:extLst>
              <a:ext uri="{FF2B5EF4-FFF2-40B4-BE49-F238E27FC236}">
                <a16:creationId xmlns:a16="http://schemas.microsoft.com/office/drawing/2014/main" id="{D8F39A1B-8AD1-2C34-AB40-00704468E828}"/>
              </a:ext>
            </a:extLst>
          </p:cNvPr>
          <p:cNvCxnSpPr>
            <a:cxnSpLocks/>
          </p:cNvCxnSpPr>
          <p:nvPr userDrawn="1"/>
        </p:nvCxnSpPr>
        <p:spPr>
          <a:xfrm>
            <a:off x="533400" y="1104900"/>
            <a:ext cx="11119104" cy="0"/>
          </a:xfrm>
          <a:prstGeom prst="line">
            <a:avLst/>
          </a:prstGeom>
          <a:ln w="25400">
            <a:solidFill>
              <a:srgbClr val="D2472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9" r:id="rId6"/>
  </p:sldLayoutIdLst>
  <p:txStyles>
    <p:titleStyle>
      <a:lvl1pPr algn="l" defTabSz="914400" rtl="0" eaLnBrk="1" latinLnBrk="0" hangingPunct="1">
        <a:spcBef>
          <a:spcPct val="0"/>
        </a:spcBef>
        <a:buNone/>
        <a:defRPr sz="2800" kern="1200">
          <a:solidFill>
            <a:schemeClr val="bg2">
              <a:lumMod val="25000"/>
            </a:schemeClr>
          </a:solidFill>
          <a:latin typeface="+mn-lt"/>
          <a:ea typeface="+mj-ea"/>
          <a:cs typeface="+mj-cs"/>
        </a:defRPr>
      </a:lvl1pPr>
    </p:titleStyle>
    <p:bodyStyle>
      <a:lvl1pPr marL="0" indent="0" algn="l" defTabSz="914400" rtl="0" eaLnBrk="1" latinLnBrk="0" hangingPunct="1">
        <a:lnSpc>
          <a:spcPct val="100000"/>
        </a:lnSpc>
        <a:spcBef>
          <a:spcPts val="1000"/>
        </a:spcBef>
        <a:spcAft>
          <a:spcPts val="1200"/>
        </a:spcAft>
        <a:buFontTx/>
        <a:buNone/>
        <a:defRPr lang="en-US" sz="1600" kern="1200" dirty="0">
          <a:solidFill>
            <a:schemeClr val="bg2">
              <a:lumMod val="25000"/>
            </a:schemeClr>
          </a:solidFill>
          <a:latin typeface="+mn-lt"/>
          <a:ea typeface="+mn-ea"/>
          <a:cs typeface="+mn-cs"/>
        </a:defRPr>
      </a:lvl1pPr>
      <a:lvl2pPr marL="283464" indent="-283464"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2pPr>
      <a:lvl3pPr marL="6858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a:solidFill>
            <a:schemeClr val="bg2">
              <a:lumMod val="25000"/>
            </a:schemeClr>
          </a:solidFill>
          <a:latin typeface="+mn-lt"/>
          <a:ea typeface="+mn-ea"/>
          <a:cs typeface="+mn-cs"/>
        </a:defRPr>
      </a:lvl3pPr>
      <a:lvl4pPr marL="11430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4pPr>
      <a:lvl5pPr marL="1600200" indent="-228600" algn="l" defTabSz="914400" rtl="0" eaLnBrk="1" latinLnBrk="0" hangingPunct="1">
        <a:lnSpc>
          <a:spcPct val="100000"/>
        </a:lnSpc>
        <a:spcBef>
          <a:spcPts val="1000"/>
        </a:spcBef>
        <a:spcAft>
          <a:spcPts val="1200"/>
        </a:spcAft>
        <a:buFont typeface="Arial" panose="020B0604020202020204" pitchFamily="34" charset="0"/>
        <a:buChar char="•"/>
        <a:defRPr lang="en-US" sz="1600" kern="1200" dirty="0" smtClean="0">
          <a:solidFill>
            <a:schemeClr val="bg2">
              <a:lumMod val="25000"/>
            </a:schemeClr>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984" userDrawn="1">
          <p15:clr>
            <a:srgbClr val="F26B43"/>
          </p15:clr>
        </p15:guide>
        <p15:guide id="2" pos="336" userDrawn="1">
          <p15:clr>
            <a:srgbClr val="F26B43"/>
          </p15:clr>
        </p15:guide>
        <p15:guide id="3" pos="7320" userDrawn="1">
          <p15:clr>
            <a:srgbClr val="F26B43"/>
          </p15:clr>
        </p15:guide>
        <p15:guide id="4" orient="horz" pos="912" userDrawn="1">
          <p15:clr>
            <a:srgbClr val="F26B43"/>
          </p15:clr>
        </p15:guide>
        <p15:guide id="5" orient="horz" pos="264" userDrawn="1">
          <p15:clr>
            <a:srgbClr val="F26B43"/>
          </p15:clr>
        </p15:guide>
        <p15:guide id="6" orient="horz" pos="696" userDrawn="1">
          <p15:clr>
            <a:srgbClr val="F26B43"/>
          </p15:clr>
        </p15:guide>
        <p15:guide id="7" pos="369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CC9DB3-2E9C-9149-A9F4-BCABCCEA5E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C3FBDF-BD90-6142-878E-3A8839D6CF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10542E-B37D-154D-B027-BF730C5B58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F3E48-D62C-EB48-8528-E7D01026F0F2}" type="datetimeFigureOut">
              <a:rPr lang="en-US" smtClean="0"/>
              <a:t>9/26/2024</a:t>
            </a:fld>
            <a:endParaRPr lang="en-US" dirty="0"/>
          </a:p>
        </p:txBody>
      </p:sp>
      <p:sp>
        <p:nvSpPr>
          <p:cNvPr id="5" name="Footer Placeholder 4">
            <a:extLst>
              <a:ext uri="{FF2B5EF4-FFF2-40B4-BE49-F238E27FC236}">
                <a16:creationId xmlns:a16="http://schemas.microsoft.com/office/drawing/2014/main" id="{1BC3F152-AE77-7E4E-B4CB-A4F5D1FE17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6F600206-61BC-A146-967E-DE871F481E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BBD12A-6C12-0F4C-B9A1-CBE167ED43E1}" type="slidenum">
              <a:rPr lang="en-US" smtClean="0"/>
              <a:t>‹#›</a:t>
            </a:fld>
            <a:endParaRPr lang="en-US" dirty="0"/>
          </a:p>
        </p:txBody>
      </p:sp>
    </p:spTree>
    <p:extLst>
      <p:ext uri="{BB962C8B-B14F-4D97-AF65-F5344CB8AC3E}">
        <p14:creationId xmlns:p14="http://schemas.microsoft.com/office/powerpoint/2010/main" val="1729154606"/>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858D09-458A-F742-83A6-D5FC7B879B0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4700596-CB06-094E-BC30-58819D474EC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AABC20E-E5DE-3F45-9EA4-57FFFC5108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BB1497-AA89-2E45-BD90-CACA37E4BE38}" type="datetimeFigureOut">
              <a:rPr lang="en-US" smtClean="0"/>
              <a:t>9/26/2024</a:t>
            </a:fld>
            <a:endParaRPr lang="en-US" dirty="0"/>
          </a:p>
        </p:txBody>
      </p:sp>
      <p:sp>
        <p:nvSpPr>
          <p:cNvPr id="5" name="Footer Placeholder 4">
            <a:extLst>
              <a:ext uri="{FF2B5EF4-FFF2-40B4-BE49-F238E27FC236}">
                <a16:creationId xmlns:a16="http://schemas.microsoft.com/office/drawing/2014/main" id="{ABC0A602-B3E9-E94B-9D1C-DF33E300FC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F7C70CD7-FEB1-144C-9622-37494FA428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B4CAEF-46E7-D742-BD61-4649D9170737}" type="slidenum">
              <a:rPr lang="en-US" smtClean="0"/>
              <a:t>‹#›</a:t>
            </a:fld>
            <a:endParaRPr lang="en-US" dirty="0"/>
          </a:p>
        </p:txBody>
      </p:sp>
    </p:spTree>
    <p:extLst>
      <p:ext uri="{BB962C8B-B14F-4D97-AF65-F5344CB8AC3E}">
        <p14:creationId xmlns:p14="http://schemas.microsoft.com/office/powerpoint/2010/main" val="2974188195"/>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436" TargetMode="External"/><Relationship Id="rId7" Type="http://schemas.openxmlformats.org/officeDocument/2006/relationships/hyperlink" Target="https://www.bclaws.gov.bc.ca/civix/document/id/bills/billsprevious/3rd42nd:gov36-3#section40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445" TargetMode="External"/><Relationship Id="rId5" Type="http://schemas.openxmlformats.org/officeDocument/2006/relationships/hyperlink" Target="https://www.bclaws.gov.bc.ca/civix/document/id/bills/billsprevious/3rd42nd:gov36-3#section444" TargetMode="External"/><Relationship Id="rId4" Type="http://schemas.openxmlformats.org/officeDocument/2006/relationships/hyperlink" Target="https://www.bclaws.gov.bc.ca/civix/document/id/bills/billsprevious/3rd42nd:gov36-3#section435"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70" TargetMode="External"/><Relationship Id="rId2" Type="http://schemas.openxmlformats.org/officeDocument/2006/relationships/hyperlink" Target="https://www.bclaws.gov.bc.ca/civix/document/id/bills/billsprevious/3rd42nd:gov36-3#section118" TargetMode="External"/><Relationship Id="rId1" Type="http://schemas.openxmlformats.org/officeDocument/2006/relationships/slideLayout" Target="../slideLayouts/slideLayout2.xml"/><Relationship Id="rId5" Type="http://schemas.openxmlformats.org/officeDocument/2006/relationships/hyperlink" Target="https://www.bclaws.gov.bc.ca/civix/document/id/bills/billsprevious/3rd42nd:gov36-3#section361" TargetMode="External"/><Relationship Id="rId4" Type="http://schemas.openxmlformats.org/officeDocument/2006/relationships/hyperlink" Target="https://www.bclaws.gov.bc.ca/civix/document/id/bills/billsprevious/3rd42nd:gov36-3#section359"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533"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www.bclaws.gov.bc.ca/civix/document/id/bills/billsprevious/3rd42nd:gov36-3#section335"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www.bclaws.gov.bc.ca/civix/document/id/bills/billsprevious/3rd42nd:gov36-3#section11" TargetMode="External"/><Relationship Id="rId4" Type="http://schemas.openxmlformats.org/officeDocument/2006/relationships/hyperlink" Target="https://www.bclaws.gov.bc.ca/civix/document/id/bills/billsprevious/3rd42nd:gov36-3#section514"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bclaws.gov.bc.ca/civix/document/id/bills/billsprevious/3rd42nd:gov36-3#section67" TargetMode="External"/><Relationship Id="rId3" Type="http://schemas.openxmlformats.org/officeDocument/2006/relationships/hyperlink" Target="https://www.bclaws.gov.bc.ca/civix/document/id/bills/billsprevious/3rd42nd:gov36-3#section72" TargetMode="External"/><Relationship Id="rId7" Type="http://schemas.openxmlformats.org/officeDocument/2006/relationships/hyperlink" Target="https://www.bclaws.gov.bc.ca/civix/document/id/bills/billsprevious/3rd42nd:gov36-3#section49"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73" TargetMode="External"/><Relationship Id="rId5" Type="http://schemas.openxmlformats.org/officeDocument/2006/relationships/hyperlink" Target="https://www.bclaws.gov.bc.ca/civix/document/id/bills/billsprevious/3rd42nd:gov36-3#section361" TargetMode="External"/><Relationship Id="rId4" Type="http://schemas.openxmlformats.org/officeDocument/2006/relationships/hyperlink" Target="https://www.bclaws.gov.bc.ca/civix/document/id/bills/billsprevious/3rd42nd:gov36-3#section7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49" TargetMode="External"/><Relationship Id="rId2" Type="http://schemas.openxmlformats.org/officeDocument/2006/relationships/hyperlink" Target="https://www.bclaws.gov.bc.ca/civix/document/id/bills/billsprevious/3rd42nd:gov36-3#section200" TargetMode="External"/><Relationship Id="rId1" Type="http://schemas.openxmlformats.org/officeDocument/2006/relationships/slideLayout" Target="../slideLayouts/slideLayout2.xml"/><Relationship Id="rId5" Type="http://schemas.openxmlformats.org/officeDocument/2006/relationships/hyperlink" Target="https://www.bclaws.gov.bc.ca/civix/document/id/bills/billsprevious/3rd42nd:gov36-3#section533" TargetMode="External"/><Relationship Id="rId4" Type="http://schemas.openxmlformats.org/officeDocument/2006/relationships/hyperlink" Target="https://www.bclaws.gov.bc.ca/civix/document/id/bills/billsprevious/3rd42nd:gov36-3#section335"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www.canadiancovidcarealliance.org/wp-content/uploads/2021/12/International-Human-Rghts-Law-the-Legality-of-Vaccine-Mandates-in-Canada.28.Oct_..21-1.pdf" TargetMode="External"/><Relationship Id="rId3" Type="http://schemas.openxmlformats.org/officeDocument/2006/relationships/hyperlink" Target="https://www.bclaws.gov.bc.ca/civix/document/id/bills/billsprevious/3rd42nd:gov36-3#section325" TargetMode="External"/><Relationship Id="rId7" Type="http://schemas.openxmlformats.org/officeDocument/2006/relationships/hyperlink" Target="https://www.bclaws.gov.bc.ca/civix/document/id/bills/billsprevious/3rd42nd:gov36-3#section333"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331" TargetMode="External"/><Relationship Id="rId5" Type="http://schemas.openxmlformats.org/officeDocument/2006/relationships/hyperlink" Target="https://www.bclaws.gov.bc.ca/civix/document/id/bills/billsprevious/3rd42nd:gov36-3#section330" TargetMode="External"/><Relationship Id="rId4" Type="http://schemas.openxmlformats.org/officeDocument/2006/relationships/hyperlink" Target="https://www.bclaws.gov.bc.ca/civix/document/id/bills/billsprevious/3rd42nd:gov36-3#section34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325"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bclaws.gov.bc.ca/civix/document/id/complete/statreg/08028_01#section52"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333" TargetMode="External"/><Relationship Id="rId7" Type="http://schemas.openxmlformats.org/officeDocument/2006/relationships/hyperlink" Target="https://www.bclaws.gov.bc.ca/civix/document/id/bills/billsprevious/3rd42nd:gov36-3#section329" TargetMode="External"/><Relationship Id="rId2" Type="http://schemas.openxmlformats.org/officeDocument/2006/relationships/hyperlink" Target="https://www.bclaws.gov.bc.ca/civix/document/id/bills/billsprevious/3rd42nd:gov36-3#section330" TargetMode="Externa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326" TargetMode="External"/><Relationship Id="rId5" Type="http://schemas.openxmlformats.org/officeDocument/2006/relationships/hyperlink" Target="https://www.bclaws.gov.bc.ca/civix/document/id/bills/billsprevious/3rd42nd:gov36-3#section327" TargetMode="External"/><Relationship Id="rId4" Type="http://schemas.openxmlformats.org/officeDocument/2006/relationships/hyperlink" Target="https://www.bclaws.gov.bc.ca/civix/document/id/bills/billsprevious/3rd42nd:gov36-3#section335"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329" TargetMode="External"/><Relationship Id="rId2" Type="http://schemas.openxmlformats.org/officeDocument/2006/relationships/hyperlink" Target="https://www.bclaws.gov.bc.ca/civix/document/id/bills/billsprevious/3rd42nd:gov36-3#section326" TargetMode="External"/><Relationship Id="rId1" Type="http://schemas.openxmlformats.org/officeDocument/2006/relationships/slideLayout" Target="../slideLayouts/slideLayout2.xml"/><Relationship Id="rId4" Type="http://schemas.openxmlformats.org/officeDocument/2006/relationships/hyperlink" Target="https://www.bclaws.gov.bc.ca/civix/document/id/bills/billsprevious/3rd42nd:gov36-3#section335"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bclaws.gov.bc.ca/civix/document/id/bills/billsprevious/3rd42nd:gov36-3#section335"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7" TargetMode="External"/><Relationship Id="rId2" Type="http://schemas.openxmlformats.org/officeDocument/2006/relationships/hyperlink" Target="https://www.bclaws.gov.bc.ca/civix/document/id/bills/billsprevious/3rd42nd:gov36-3#section517" TargetMode="External"/><Relationship Id="rId1" Type="http://schemas.openxmlformats.org/officeDocument/2006/relationships/slideLayout" Target="../slideLayouts/slideLayout2.xml"/><Relationship Id="rId4" Type="http://schemas.openxmlformats.org/officeDocument/2006/relationships/hyperlink" Target="https://www.bclaws.gov.bc.ca/civix/document/id/bills/billsprevious/3rd42nd:gov36-3#section85"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122" TargetMode="External"/><Relationship Id="rId7" Type="http://schemas.openxmlformats.org/officeDocument/2006/relationships/hyperlink" Target="https://www.bclaws.gov.bc.ca/civix/document/id/bills/billsprevious/3rd42nd:gov36-3#section260"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259" TargetMode="External"/><Relationship Id="rId5" Type="http://schemas.openxmlformats.org/officeDocument/2006/relationships/hyperlink" Target="https://www.bclaws.gov.bc.ca/civix/document/id/bills/billsprevious/3rd42nd:gov36-3#section225" TargetMode="External"/><Relationship Id="rId4" Type="http://schemas.openxmlformats.org/officeDocument/2006/relationships/hyperlink" Target="https://www.bclaws.gov.bc.ca/civix/document/id/bills/billsprevious/3rd42nd:gov36-3#section153"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bclaws.gov.bc.ca/civix/document/id/bills/billsprevious/3rd42nd:gov36-3#section511" TargetMode="External"/><Relationship Id="rId3" Type="http://schemas.openxmlformats.org/officeDocument/2006/relationships/hyperlink" Target="https://www.bclaws.gov.bc.ca/civix/document/id/bills/billsprevious/3rd42nd:gov36-3#section491" TargetMode="External"/><Relationship Id="rId7" Type="http://schemas.openxmlformats.org/officeDocument/2006/relationships/hyperlink" Target="https://www.bclaws.gov.bc.ca/civix/document/id/bills/billsprevious/3rd42nd:gov36-3#section508" TargetMode="External"/><Relationship Id="rId2" Type="http://schemas.openxmlformats.org/officeDocument/2006/relationships/hyperlink" Target="https://www.bclaws.gov.bc.ca/civix/document/id/bills/billsprevious/3rd42nd:gov36-3#section530" TargetMode="Externa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503" TargetMode="External"/><Relationship Id="rId5" Type="http://schemas.openxmlformats.org/officeDocument/2006/relationships/hyperlink" Target="https://www.bclaws.gov.bc.ca/civix/document/id/bills/billsprevious/3rd42nd:gov36-3#section502" TargetMode="External"/><Relationship Id="rId4" Type="http://schemas.openxmlformats.org/officeDocument/2006/relationships/hyperlink" Target="https://www.bclaws.gov.bc.ca/civix/document/id/bills/billsprevious/3rd42nd:gov36-3#section492"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bclaws.gov.bc.ca/civix/document/id/bills/billsprevious/3rd42nd:gov36-3#section328" TargetMode="External"/><Relationship Id="rId3" Type="http://schemas.openxmlformats.org/officeDocument/2006/relationships/hyperlink" Target="https://www.bclaws.gov.bc.ca/civix/document/id/bills/billsprevious/3rd42nd:gov36-3#section131" TargetMode="External"/><Relationship Id="rId7" Type="http://schemas.openxmlformats.org/officeDocument/2006/relationships/hyperlink" Target="https://www.bclaws.gov.bc.ca/civix/document/id/bills/billsprevious/3rd42nd:gov36-3#section33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224" TargetMode="External"/><Relationship Id="rId5" Type="http://schemas.openxmlformats.org/officeDocument/2006/relationships/hyperlink" Target="https://www.bclaws.gov.bc.ca/civix/document/id/bills/billsprevious/3rd42nd:gov36-3#section222" TargetMode="External"/><Relationship Id="rId4" Type="http://schemas.openxmlformats.org/officeDocument/2006/relationships/hyperlink" Target="https://www.bclaws.gov.bc.ca/civix/document/id/bills/billsprevious/3rd42nd:gov36-3#section469"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7" TargetMode="External"/><Relationship Id="rId2" Type="http://schemas.openxmlformats.org/officeDocument/2006/relationships/hyperlink" Target="https://www.bclaws.gov.bc.ca/civix/document/id/bills/billsprevious/3rd42nd:gov36-3#section6"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72"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ww.bclaws.gov.bc.ca/civix/document/id/complete/statreg/04045_01#section58" TargetMode="External"/><Relationship Id="rId2" Type="http://schemas.openxmlformats.org/officeDocument/2006/relationships/hyperlink" Target="https://www.bclaws.gov.bc.ca/civix/document/id/bills/billsprevious/3rd42nd:gov36-3#section512"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www.bclaws.gov.bc.ca/civix/document/id/bills/billsprevious/3rd42nd:gov36-3#section230" TargetMode="External"/><Relationship Id="rId13" Type="http://schemas.openxmlformats.org/officeDocument/2006/relationships/hyperlink" Target="https://www.bclaws.gov.bc.ca/civix/document/id/bills/billsprevious/3rd42nd:gov36-3#section161" TargetMode="External"/><Relationship Id="rId3" Type="http://schemas.openxmlformats.org/officeDocument/2006/relationships/hyperlink" Target="https://www.bclaws.gov.bc.ca/civix/document/id/bills/billsprevious/3rd42nd:gov36-3#section26" TargetMode="External"/><Relationship Id="rId7" Type="http://schemas.openxmlformats.org/officeDocument/2006/relationships/hyperlink" Target="https://www.bclaws.gov.bc.ca/civix/document/id/bills/billsprevious/3rd42nd:gov36-3#section309" TargetMode="External"/><Relationship Id="rId12" Type="http://schemas.openxmlformats.org/officeDocument/2006/relationships/hyperlink" Target="https://www.bclaws.gov.bc.ca/civix/document/id/bills/billsprevious/3rd42nd:gov36-3#section189" TargetMode="External"/><Relationship Id="rId2" Type="http://schemas.openxmlformats.org/officeDocument/2006/relationships/hyperlink" Target="https://www.bclaws.gov.bc.ca/civix/document/id/bills/billsprevious/3rd42nd:gov36-3#section365" TargetMode="External"/><Relationship Id="rId16" Type="http://schemas.openxmlformats.org/officeDocument/2006/relationships/hyperlink" Target="https://www.bclaws.gov.bc.ca/civix/document/id/bills/billsprevious/3rd42nd:gov36-3#section319" TargetMode="Externa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449" TargetMode="External"/><Relationship Id="rId11" Type="http://schemas.openxmlformats.org/officeDocument/2006/relationships/hyperlink" Target="https://www.bclaws.gov.bc.ca/civix/document/id/bills/billsprevious/3rd42nd:gov36-3#section173" TargetMode="External"/><Relationship Id="rId5" Type="http://schemas.openxmlformats.org/officeDocument/2006/relationships/hyperlink" Target="https://www.bclaws.gov.bc.ca/civix/document/id/bills/billsprevious/3rd42nd:gov36-3#section169" TargetMode="External"/><Relationship Id="rId15" Type="http://schemas.openxmlformats.org/officeDocument/2006/relationships/hyperlink" Target="https://www.bclaws.gov.bc.ca/civix/document/id/bills/billsprevious/3rd42nd:gov36-3#section310" TargetMode="External"/><Relationship Id="rId10" Type="http://schemas.openxmlformats.org/officeDocument/2006/relationships/hyperlink" Target="https://www.bclaws.gov.bc.ca/civix/document/id/bills/billsprevious/3rd42nd:gov36-3#section530" TargetMode="External"/><Relationship Id="rId4" Type="http://schemas.openxmlformats.org/officeDocument/2006/relationships/hyperlink" Target="https://www.bclaws.gov.bc.ca/civix/document/id/bills/billsprevious/3rd42nd:gov36-3#section443" TargetMode="External"/><Relationship Id="rId9" Type="http://schemas.openxmlformats.org/officeDocument/2006/relationships/hyperlink" Target="https://www.bclaws.gov.bc.ca/civix/document/id/bills/billsprevious/3rd42nd:gov36-3#section232" TargetMode="External"/><Relationship Id="rId14" Type="http://schemas.openxmlformats.org/officeDocument/2006/relationships/hyperlink" Target="https://www.bclaws.gov.bc.ca/civix/document/id/bills/billsprevious/3rd42nd:gov36-3#section170"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www.bclaws.gov.bc.ca/civix/document/id/complete/statreg/03077_01#section33"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400" TargetMode="External"/><Relationship Id="rId5" Type="http://schemas.openxmlformats.org/officeDocument/2006/relationships/hyperlink" Target="https://www.bclaws.gov.bc.ca/civix/document/id/bills/billsprevious/3rd42nd:gov36-3#section399" TargetMode="External"/><Relationship Id="rId4" Type="http://schemas.openxmlformats.org/officeDocument/2006/relationships/hyperlink" Target="https://www.bclaws.gov.bc.ca/civix/document/id/bills/billsprevious/3rd42nd:gov36-3#section89"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54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https://www.bclaws.gov.bc.ca/civix/document/id/bills/billsprevious/3rd42nd:gov36-3#section644" TargetMode="External"/><Relationship Id="rId4" Type="http://schemas.openxmlformats.org/officeDocument/2006/relationships/hyperlink" Target="https://www.bclaws.gov.bc.ca/civix/document/id/bills/billsprevious/3rd42nd:gov36-3#section547" TargetMode="External"/></Relationships>
</file>

<file path=ppt/slides/_rels/slide30.xml.rels><?xml version="1.0" encoding="UTF-8" standalone="yes"?>
<Relationships xmlns="http://schemas.openxmlformats.org/package/2006/relationships"><Relationship Id="rId8" Type="http://schemas.openxmlformats.org/officeDocument/2006/relationships/hyperlink" Target="https://chcpbc.org/" TargetMode="External"/><Relationship Id="rId3" Type="http://schemas.openxmlformats.org/officeDocument/2006/relationships/hyperlink" Target="https://www.bccnm.ca/Pages/Default.aspx" TargetMode="External"/><Relationship Id="rId7" Type="http://schemas.openxmlformats.org/officeDocument/2006/relationships/hyperlink" Target="https://cchpbc.ca/"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www.cpsbc.ca/" TargetMode="External"/><Relationship Id="rId5" Type="http://schemas.openxmlformats.org/officeDocument/2006/relationships/hyperlink" Target="https://www.bcpharmacists.org/" TargetMode="External"/><Relationship Id="rId4" Type="http://schemas.openxmlformats.org/officeDocument/2006/relationships/hyperlink" Target="https://oralhealthbc.ca/about/"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cchpbc.ca/" TargetMode="External"/><Relationship Id="rId2" Type="http://schemas.openxmlformats.org/officeDocument/2006/relationships/hyperlink" Target="https://www2.gov.bc.ca/assets/gov/health/practitioner-pro/professional-regulation/second_update_on_health_profession_regulation_modernization.pdf" TargetMode="External"/><Relationship Id="rId1" Type="http://schemas.openxmlformats.org/officeDocument/2006/relationships/slideLayout" Target="../slideLayouts/slideLayout2.xml"/><Relationship Id="rId5" Type="http://schemas.openxmlformats.org/officeDocument/2006/relationships/hyperlink" Target="https://bchealthregulators.ca/" TargetMode="External"/><Relationship Id="rId4" Type="http://schemas.openxmlformats.org/officeDocument/2006/relationships/hyperlink" Target="https://chcpbc.org/" TargetMode="External"/></Relationships>
</file>

<file path=ppt/slides/_rels/slide32.xml.rels><?xml version="1.0" encoding="UTF-8" standalone="yes"?>
<Relationships xmlns="http://schemas.openxmlformats.org/package/2006/relationships"><Relationship Id="rId2" Type="http://schemas.openxmlformats.org/officeDocument/2006/relationships/hyperlink" Target="https://www.bclaws.gov.bc.ca/civix/document/id/mo/mo/m0217_2023"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canadagazette.gc.ca/rp-pr/p1/2022/2022-12-17/html/reg1-eng.html"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www.ohchr.org/en/instruments-mechanisms/instruments/international-covenant-civil-and-political-rights" TargetMode="External"/><Relationship Id="rId2" Type="http://schemas.openxmlformats.org/officeDocument/2006/relationships/hyperlink" Target="https://www.icj-cij.org/statute#CHAPTER_II"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www.ohchr.org/sites/default/files/Documents/Events/EmergencyMeasures_COVID19.pdf" TargetMode="External"/><Relationship Id="rId2" Type="http://schemas.openxmlformats.org/officeDocument/2006/relationships/hyperlink" Target="https://www.ohchr.org/en/instruments-mechanisms/instruments/international-covenant-civil-and-political-rights"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ohchr.org/en/instruments-mechanisms/instruments/international-covenant-civil-and-political-righ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bclaws.gov.bc.ca/civix/document/id/complete/statreg/96398_02"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40.xml.rels><?xml version="1.0" encoding="UTF-8" standalone="yes"?>
<Relationships xmlns="http://schemas.openxmlformats.org/package/2006/relationships"><Relationship Id="rId3" Type="http://schemas.openxmlformats.org/officeDocument/2006/relationships/hyperlink" Target="https://www.un.org/ruleoflaw/files/2004%20report.pdf" TargetMode="External"/><Relationship Id="rId2" Type="http://schemas.openxmlformats.org/officeDocument/2006/relationships/hyperlink" Target="https://www.un.org/ruleoflaw/rule-of-law-and-human-right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bclaws.gov.bc.ca/civix/document/id/complete/statreg/96398_0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bclaws.gov.bc.ca/civix/document/id/bills/billsprevious/3rd42nd:gov36-3#section533" TargetMode="External"/><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hyperlink" Target="https://www.bclaws.gov.bc.ca/civix/document/id/bills/billsprevious/3rd42nd:gov36-3#section335"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who.int/news-room/questions-and-answers/item/international-health-regulations-amendments"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hyperlink" Target="https://www.bclaws.gov.bc.ca/civix/document/id/complete/statreg/96183_01#section17" TargetMode="External"/><Relationship Id="rId7" Type="http://schemas.openxmlformats.org/officeDocument/2006/relationships/hyperlink" Target="https://www.bclaws.gov.bc.ca/civix/document/id/bills/billsprevious/3rd42nd:gov36-3#section345"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bclaws.gov.bc.ca/civix/document/id/bills/billsprevious/3rd42nd:gov36-3#section344" TargetMode="External"/><Relationship Id="rId5" Type="http://schemas.openxmlformats.org/officeDocument/2006/relationships/hyperlink" Target="https://www.bclaws.gov.bc.ca/civix/document/id/bills/billsprevious/3rd42nd:gov36-3#section343" TargetMode="External"/><Relationship Id="rId4" Type="http://schemas.openxmlformats.org/officeDocument/2006/relationships/hyperlink" Target="https://www.bclaws.gov.bc.ca/civix/document/id/bills/billsprevious/3rd42nd:gov36-3#section34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9F04972-7D27-2869-DDC3-1F24D0FECF69}"/>
              </a:ext>
            </a:extLst>
          </p:cNvPr>
          <p:cNvSpPr/>
          <p:nvPr/>
        </p:nvSpPr>
        <p:spPr>
          <a:xfrm>
            <a:off x="0" y="4077148"/>
            <a:ext cx="12192000" cy="2780852"/>
          </a:xfrm>
          <a:prstGeom prst="rect">
            <a:avLst/>
          </a:prstGeom>
          <a:solidFill>
            <a:schemeClr val="bg1">
              <a:lumMod val="95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itle 3">
            <a:extLst>
              <a:ext uri="{FF2B5EF4-FFF2-40B4-BE49-F238E27FC236}">
                <a16:creationId xmlns:a16="http://schemas.microsoft.com/office/drawing/2014/main" id="{8D66E636-D1D5-3AAC-5CD5-A2F5C585CB49}"/>
              </a:ext>
            </a:extLst>
          </p:cNvPr>
          <p:cNvSpPr>
            <a:spLocks noGrp="1"/>
          </p:cNvSpPr>
          <p:nvPr>
            <p:ph type="title"/>
          </p:nvPr>
        </p:nvSpPr>
        <p:spPr>
          <a:xfrm>
            <a:off x="448056" y="1488547"/>
            <a:ext cx="9826243" cy="2086755"/>
          </a:xfrm>
        </p:spPr>
        <p:txBody>
          <a:bodyPr>
            <a:normAutofit fontScale="90000"/>
          </a:bodyPr>
          <a:lstStyle/>
          <a:p>
            <a:r>
              <a:rPr lang="en-US" sz="4900" dirty="0">
                <a:solidFill>
                  <a:schemeClr val="bg2">
                    <a:lumMod val="25000"/>
                  </a:schemeClr>
                </a:solidFill>
                <a:latin typeface="Corbel" panose="020B0503020204020204" pitchFamily="34" charset="0"/>
                <a:cs typeface="Damascus Medium" pitchFamily="2" charset="-78"/>
              </a:rPr>
              <a:t>Say NO to The Health Professions and Occupations Act of British Columbia (HPOA)</a:t>
            </a:r>
            <a:br>
              <a:rPr lang="en-US" dirty="0">
                <a:solidFill>
                  <a:schemeClr val="bg2">
                    <a:lumMod val="25000"/>
                  </a:schemeClr>
                </a:solidFill>
                <a:latin typeface="Corbel" panose="020B0503020204020204" pitchFamily="34" charset="0"/>
                <a:cs typeface="Damascus Medium" pitchFamily="2" charset="-78"/>
              </a:rPr>
            </a:br>
            <a:endParaRPr lang="en-US" dirty="0">
              <a:latin typeface="Corbel" panose="020B0503020204020204" pitchFamily="34" charset="0"/>
              <a:cs typeface="Damascus Medium" pitchFamily="2" charset="-78"/>
            </a:endParaRPr>
          </a:p>
        </p:txBody>
      </p:sp>
      <p:sp>
        <p:nvSpPr>
          <p:cNvPr id="5" name="Text Placeholder 4">
            <a:extLst>
              <a:ext uri="{FF2B5EF4-FFF2-40B4-BE49-F238E27FC236}">
                <a16:creationId xmlns:a16="http://schemas.microsoft.com/office/drawing/2014/main" id="{DE831F0C-52BB-6204-5BF6-C4DDD23942D3}"/>
              </a:ext>
            </a:extLst>
          </p:cNvPr>
          <p:cNvSpPr>
            <a:spLocks noGrp="1"/>
          </p:cNvSpPr>
          <p:nvPr>
            <p:ph type="body" sz="quarter" idx="10"/>
          </p:nvPr>
        </p:nvSpPr>
        <p:spPr>
          <a:xfrm>
            <a:off x="448056" y="3575303"/>
            <a:ext cx="10753344" cy="2596897"/>
          </a:xfrm>
        </p:spPr>
        <p:txBody>
          <a:bodyPr>
            <a:noAutofit/>
          </a:bodyPr>
          <a:lstStyle/>
          <a:p>
            <a:pPr>
              <a:lnSpc>
                <a:spcPct val="150000"/>
              </a:lnSpc>
              <a:spcBef>
                <a:spcPts val="0"/>
              </a:spcBef>
              <a:spcAft>
                <a:spcPts val="0"/>
              </a:spcAft>
            </a:pPr>
            <a:endParaRPr lang="en-US" b="1" dirty="0">
              <a:solidFill>
                <a:schemeClr val="tx1"/>
              </a:solidFill>
            </a:endParaRPr>
          </a:p>
          <a:p>
            <a:pPr>
              <a:lnSpc>
                <a:spcPct val="150000"/>
              </a:lnSpc>
              <a:spcBef>
                <a:spcPts val="0"/>
              </a:spcBef>
              <a:spcAft>
                <a:spcPts val="0"/>
              </a:spcAft>
            </a:pPr>
            <a:r>
              <a:rPr lang="en-US" b="1" dirty="0">
                <a:solidFill>
                  <a:schemeClr val="tx1"/>
                </a:solidFill>
              </a:rPr>
              <a:t>Gail Davidson*</a:t>
            </a:r>
          </a:p>
          <a:p>
            <a:pPr>
              <a:lnSpc>
                <a:spcPct val="150000"/>
              </a:lnSpc>
              <a:spcBef>
                <a:spcPts val="0"/>
              </a:spcBef>
              <a:spcAft>
                <a:spcPts val="0"/>
              </a:spcAft>
            </a:pPr>
            <a:r>
              <a:rPr lang="en-US" sz="2000" b="1" dirty="0"/>
              <a:t>*</a:t>
            </a:r>
            <a:r>
              <a:rPr lang="en-US" sz="2000" b="1" i="1" dirty="0"/>
              <a:t>Interpretations are solely those of Gail Davidson. </a:t>
            </a:r>
          </a:p>
          <a:p>
            <a:pPr>
              <a:lnSpc>
                <a:spcPct val="150000"/>
              </a:lnSpc>
              <a:spcBef>
                <a:spcPts val="0"/>
              </a:spcBef>
              <a:spcAft>
                <a:spcPts val="0"/>
              </a:spcAft>
            </a:pPr>
            <a:r>
              <a:rPr lang="en-US" sz="2000" b="1" i="1" dirty="0"/>
              <a:t>Feedback is welcome on errors, omissions, analyses. </a:t>
            </a:r>
          </a:p>
          <a:p>
            <a:pPr>
              <a:lnSpc>
                <a:spcPct val="150000"/>
              </a:lnSpc>
              <a:spcBef>
                <a:spcPts val="0"/>
              </a:spcBef>
              <a:spcAft>
                <a:spcPts val="0"/>
              </a:spcAft>
            </a:pPr>
            <a:r>
              <a:rPr lang="en-US" sz="2000" b="1" dirty="0"/>
              <a:t>26 September 2024</a:t>
            </a:r>
          </a:p>
          <a:p>
            <a:pPr>
              <a:lnSpc>
                <a:spcPct val="150000"/>
              </a:lnSpc>
              <a:spcBef>
                <a:spcPts val="0"/>
              </a:spcBef>
              <a:spcAft>
                <a:spcPts val="0"/>
              </a:spcAft>
            </a:pPr>
            <a:endParaRPr lang="en-US" sz="2000" b="1" dirty="0">
              <a:solidFill>
                <a:schemeClr val="accent2"/>
              </a:solidFill>
            </a:endParaRPr>
          </a:p>
        </p:txBody>
      </p:sp>
      <p:sp>
        <p:nvSpPr>
          <p:cNvPr id="3" name="TextBox 2">
            <a:extLst>
              <a:ext uri="{FF2B5EF4-FFF2-40B4-BE49-F238E27FC236}">
                <a16:creationId xmlns:a16="http://schemas.microsoft.com/office/drawing/2014/main" id="{2D8E0D26-04C1-3EDB-ACAF-EF9D5FAE2522}"/>
              </a:ext>
            </a:extLst>
          </p:cNvPr>
          <p:cNvSpPr txBox="1"/>
          <p:nvPr/>
        </p:nvSpPr>
        <p:spPr>
          <a:xfrm>
            <a:off x="8428090" y="4639616"/>
            <a:ext cx="3315854" cy="958339"/>
          </a:xfrm>
          <a:prstGeom prst="rect">
            <a:avLst/>
          </a:prstGeom>
          <a:noFill/>
        </p:spPr>
        <p:txBody>
          <a:bodyPr wrap="square" rtlCol="0">
            <a:spAutoFit/>
          </a:bodyPr>
          <a:lstStyle/>
          <a:p>
            <a:pPr algn="r">
              <a:lnSpc>
                <a:spcPct val="150000"/>
              </a:lnSpc>
            </a:pPr>
            <a:r>
              <a:rPr lang="en-CA" sz="2000" b="1" dirty="0">
                <a:solidFill>
                  <a:schemeClr val="tx1">
                    <a:lumMod val="65000"/>
                    <a:lumOff val="35000"/>
                  </a:schemeClr>
                </a:solidFill>
              </a:rPr>
              <a:t>Arranged with assistance from Katy Lau </a:t>
            </a:r>
          </a:p>
        </p:txBody>
      </p:sp>
    </p:spTree>
    <p:extLst>
      <p:ext uri="{BB962C8B-B14F-4D97-AF65-F5344CB8AC3E}">
        <p14:creationId xmlns:p14="http://schemas.microsoft.com/office/powerpoint/2010/main" val="2350875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2C6A9-99C7-394F-92E0-8C2B6B36123C}"/>
              </a:ext>
            </a:extLst>
          </p:cNvPr>
          <p:cNvSpPr>
            <a:spLocks noGrp="1"/>
          </p:cNvSpPr>
          <p:nvPr>
            <p:ph type="title"/>
          </p:nvPr>
        </p:nvSpPr>
        <p:spPr/>
        <p:txBody>
          <a:bodyPr/>
          <a:lstStyle/>
          <a:p>
            <a:r>
              <a:rPr lang="en-US" dirty="0"/>
              <a:t>Governance</a:t>
            </a:r>
          </a:p>
        </p:txBody>
      </p:sp>
      <p:sp>
        <p:nvSpPr>
          <p:cNvPr id="3" name="Content Placeholder 2">
            <a:extLst>
              <a:ext uri="{FF2B5EF4-FFF2-40B4-BE49-F238E27FC236}">
                <a16:creationId xmlns:a16="http://schemas.microsoft.com/office/drawing/2014/main" id="{5F864566-702F-634A-8C89-B1484F9B8860}"/>
              </a:ext>
            </a:extLst>
          </p:cNvPr>
          <p:cNvSpPr>
            <a:spLocks noGrp="1"/>
          </p:cNvSpPr>
          <p:nvPr>
            <p:ph sz="quarter" idx="13"/>
          </p:nvPr>
        </p:nvSpPr>
        <p:spPr>
          <a:xfrm>
            <a:off x="444500" y="1409249"/>
            <a:ext cx="11210543" cy="5335796"/>
          </a:xfrm>
        </p:spPr>
        <p:txBody>
          <a:bodyPr>
            <a:normAutofit fontScale="32500" lnSpcReduction="20000"/>
          </a:bodyPr>
          <a:lstStyle/>
          <a:p>
            <a:pPr marL="457200" indent="-457200" algn="just">
              <a:lnSpc>
                <a:spcPct val="120000"/>
              </a:lnSpc>
              <a:spcBef>
                <a:spcPts val="600"/>
              </a:spcBef>
              <a:spcAft>
                <a:spcPts val="600"/>
              </a:spcAft>
              <a:buFont typeface="+mj-lt"/>
              <a:buAutoNum type="arabicPeriod" startAt="2"/>
            </a:pPr>
            <a:r>
              <a:rPr lang="en-US" sz="5800" b="1" dirty="0"/>
              <a:t>The HPOA empowers the Minister pf of Health (minister) and Cabinet to appoint dozens of people to positions of authority over all aspects of health care. Appointments are made without notice to, consultation with, or oversight by the public, health care workers, or the BC Legislative Assembly. For example:</a:t>
            </a:r>
          </a:p>
          <a:p>
            <a:pPr marL="745236" lvl="2" indent="-342900">
              <a:lnSpc>
                <a:spcPct val="120000"/>
              </a:lnSpc>
              <a:spcBef>
                <a:spcPts val="800"/>
              </a:spcBef>
              <a:spcAft>
                <a:spcPts val="1000"/>
              </a:spcAft>
            </a:pPr>
            <a:r>
              <a:rPr lang="en-US" sz="5500" b="1" dirty="0"/>
              <a:t>The Superintendent of Health Professions and Occupations Oversight</a:t>
            </a:r>
            <a:r>
              <a:rPr lang="en-US" sz="5500" dirty="0"/>
              <a:t> is appointed by Cabinet (s. </a:t>
            </a:r>
            <a:r>
              <a:rPr lang="en-US" sz="5500" dirty="0">
                <a:hlinkClick r:id="rId3"/>
              </a:rPr>
              <a:t>436 (2)</a:t>
            </a:r>
            <a:r>
              <a:rPr lang="en-US" sz="5500" dirty="0"/>
              <a:t>) and reports only to the minister (s. </a:t>
            </a:r>
            <a:r>
              <a:rPr lang="en-US" sz="5500" dirty="0">
                <a:hlinkClick r:id="rId3"/>
              </a:rPr>
              <a:t>486</a:t>
            </a:r>
            <a:r>
              <a:rPr lang="en-US" sz="5500" dirty="0"/>
              <a:t>). </a:t>
            </a:r>
          </a:p>
          <a:p>
            <a:pPr marL="745236" lvl="2" indent="-342900">
              <a:lnSpc>
                <a:spcPct val="120000"/>
              </a:lnSpc>
              <a:spcBef>
                <a:spcPts val="800"/>
              </a:spcBef>
              <a:spcAft>
                <a:spcPts val="1000"/>
              </a:spcAft>
            </a:pPr>
            <a:r>
              <a:rPr lang="en-US" sz="5500" b="1" dirty="0"/>
              <a:t>The Office of the Superintendent  is “an office of the government” </a:t>
            </a:r>
            <a:r>
              <a:rPr lang="en-US" sz="5500" dirty="0"/>
              <a:t>(s. </a:t>
            </a:r>
            <a:r>
              <a:rPr lang="en-US" sz="5500" dirty="0">
                <a:hlinkClick r:id="rId4"/>
              </a:rPr>
              <a:t>435</a:t>
            </a:r>
            <a:r>
              <a:rPr lang="en-US" sz="5500" dirty="0"/>
              <a:t> (1)) and has significant powers including making recommendations to the minister on the administration of and amendments to the HPOA, the improvement of performance of regulators and “any other matter the minister requests”, as well as publishing any “information and record’ deemed by the superintendent to be in the public interest  (s. </a:t>
            </a:r>
            <a:r>
              <a:rPr lang="en-US" sz="5500" dirty="0">
                <a:hlinkClick r:id="rId4"/>
              </a:rPr>
              <a:t>435</a:t>
            </a:r>
            <a:r>
              <a:rPr lang="en-US" sz="5500" dirty="0"/>
              <a:t> (2).</a:t>
            </a:r>
          </a:p>
          <a:p>
            <a:pPr marL="745236" lvl="2" indent="-342900">
              <a:lnSpc>
                <a:spcPct val="120000"/>
              </a:lnSpc>
              <a:spcBef>
                <a:spcPts val="800"/>
              </a:spcBef>
              <a:spcAft>
                <a:spcPts val="1000"/>
              </a:spcAft>
            </a:pPr>
            <a:r>
              <a:rPr lang="en-US" sz="5500" b="1" dirty="0"/>
              <a:t>The Director of Discipline </a:t>
            </a:r>
            <a:r>
              <a:rPr lang="en-US" sz="5500" dirty="0"/>
              <a:t>is appointed by the minister (s. </a:t>
            </a:r>
            <a:r>
              <a:rPr lang="en-US" sz="5500" dirty="0">
                <a:hlinkClick r:id="rId5"/>
              </a:rPr>
              <a:t>444</a:t>
            </a:r>
            <a:r>
              <a:rPr lang="en-US" sz="5500" dirty="0"/>
              <a:t>) and then himself appoints the Deputy Director who exercises the same powers of the Director (s. </a:t>
            </a:r>
            <a:r>
              <a:rPr lang="en-US" sz="5500" dirty="0">
                <a:hlinkClick r:id="rId6"/>
              </a:rPr>
              <a:t>445</a:t>
            </a:r>
            <a:r>
              <a:rPr lang="en-US" sz="5500" dirty="0"/>
              <a:t>). Their wide powers includes managing discipline panels, setting practice directives, issuing and cancelling disciplinary citations, and approving disciplinary orders. Additionally, they have statutory immunity for actions regarding disciplinary proceedings (s. </a:t>
            </a:r>
            <a:r>
              <a:rPr lang="en-US" sz="5500" dirty="0">
                <a:hlinkClick r:id="rId7"/>
              </a:rPr>
              <a:t>400</a:t>
            </a:r>
            <a:r>
              <a:rPr lang="en-US" sz="5500" dirty="0"/>
              <a:t>)</a:t>
            </a:r>
          </a:p>
          <a:p>
            <a:endParaRPr lang="en-US" sz="2400" b="1" dirty="0"/>
          </a:p>
          <a:p>
            <a:endParaRPr lang="en-CA" sz="2400" b="1" dirty="0"/>
          </a:p>
          <a:p>
            <a:endParaRPr lang="en-US" dirty="0"/>
          </a:p>
        </p:txBody>
      </p:sp>
    </p:spTree>
    <p:extLst>
      <p:ext uri="{BB962C8B-B14F-4D97-AF65-F5344CB8AC3E}">
        <p14:creationId xmlns:p14="http://schemas.microsoft.com/office/powerpoint/2010/main" val="3927598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2C6A9-99C7-394F-92E0-8C2B6B36123C}"/>
              </a:ext>
            </a:extLst>
          </p:cNvPr>
          <p:cNvSpPr>
            <a:spLocks noGrp="1"/>
          </p:cNvSpPr>
          <p:nvPr>
            <p:ph type="title"/>
          </p:nvPr>
        </p:nvSpPr>
        <p:spPr/>
        <p:txBody>
          <a:bodyPr/>
          <a:lstStyle/>
          <a:p>
            <a:r>
              <a:rPr lang="en-US" dirty="0"/>
              <a:t>Governance</a:t>
            </a:r>
          </a:p>
        </p:txBody>
      </p:sp>
      <p:sp>
        <p:nvSpPr>
          <p:cNvPr id="3" name="Content Placeholder 2">
            <a:extLst>
              <a:ext uri="{FF2B5EF4-FFF2-40B4-BE49-F238E27FC236}">
                <a16:creationId xmlns:a16="http://schemas.microsoft.com/office/drawing/2014/main" id="{5F864566-702F-634A-8C89-B1484F9B8860}"/>
              </a:ext>
            </a:extLst>
          </p:cNvPr>
          <p:cNvSpPr>
            <a:spLocks noGrp="1"/>
          </p:cNvSpPr>
          <p:nvPr>
            <p:ph sz="quarter" idx="13"/>
          </p:nvPr>
        </p:nvSpPr>
        <p:spPr>
          <a:xfrm>
            <a:off x="444500" y="1387735"/>
            <a:ext cx="11210543" cy="1645921"/>
          </a:xfrm>
        </p:spPr>
        <p:txBody>
          <a:bodyPr>
            <a:normAutofit/>
          </a:bodyPr>
          <a:lstStyle/>
          <a:p>
            <a:pPr marL="457200" lvl="0" indent="-457200" algn="just">
              <a:lnSpc>
                <a:spcPct val="120000"/>
              </a:lnSpc>
              <a:spcBef>
                <a:spcPts val="800"/>
              </a:spcBef>
              <a:spcAft>
                <a:spcPts val="800"/>
              </a:spcAft>
              <a:buFont typeface="+mj-lt"/>
              <a:buAutoNum type="arabicPeriod" startAt="3"/>
            </a:pPr>
            <a:r>
              <a:rPr lang="en-US" sz="1900" b="1" dirty="0"/>
              <a:t>The HPOA empowers appointed Board members to exercise law making, governance and enforcement powers and to appoint and empower others. </a:t>
            </a:r>
          </a:p>
          <a:p>
            <a:pPr lvl="0" algn="just">
              <a:lnSpc>
                <a:spcPct val="120000"/>
              </a:lnSpc>
              <a:spcBef>
                <a:spcPts val="800"/>
              </a:spcBef>
              <a:spcAft>
                <a:spcPts val="800"/>
              </a:spcAft>
            </a:pPr>
            <a:r>
              <a:rPr lang="en-US" sz="1800" dirty="0"/>
              <a:t>Appointed Boards are mandated to:</a:t>
            </a:r>
          </a:p>
        </p:txBody>
      </p:sp>
      <p:sp>
        <p:nvSpPr>
          <p:cNvPr id="11" name="TextBox 10">
            <a:extLst>
              <a:ext uri="{FF2B5EF4-FFF2-40B4-BE49-F238E27FC236}">
                <a16:creationId xmlns:a16="http://schemas.microsoft.com/office/drawing/2014/main" id="{590D4023-D556-F697-687D-2AA6EF3797AA}"/>
              </a:ext>
            </a:extLst>
          </p:cNvPr>
          <p:cNvSpPr txBox="1"/>
          <p:nvPr/>
        </p:nvSpPr>
        <p:spPr>
          <a:xfrm>
            <a:off x="848449" y="2893806"/>
            <a:ext cx="10402644" cy="2995692"/>
          </a:xfrm>
          <a:prstGeom prst="rect">
            <a:avLst/>
          </a:prstGeom>
          <a:noFill/>
        </p:spPr>
        <p:txBody>
          <a:bodyPr wrap="square" rtlCol="0">
            <a:spAutoFit/>
          </a:bodyPr>
          <a:lstStyle/>
          <a:p>
            <a:pPr marL="285750" indent="-285750">
              <a:spcBef>
                <a:spcPts val="400"/>
              </a:spcBef>
              <a:spcAft>
                <a:spcPts val="400"/>
              </a:spcAft>
              <a:buFont typeface="Arial" panose="020B0604020202020204" pitchFamily="34" charset="0"/>
              <a:buChar char="•"/>
            </a:pPr>
            <a:r>
              <a:rPr lang="en-CA" dirty="0">
                <a:solidFill>
                  <a:schemeClr val="bg2">
                    <a:lumMod val="25000"/>
                  </a:schemeClr>
                </a:solidFill>
              </a:rPr>
              <a:t>Make bylaws regarding: monitoring licensees; complaint procedures; production of records; summary protection orders; summary actions by the registrar (s. </a:t>
            </a:r>
            <a:r>
              <a:rPr lang="en-CA" dirty="0">
                <a:solidFill>
                  <a:schemeClr val="bg2">
                    <a:lumMod val="25000"/>
                  </a:schemeClr>
                </a:solidFill>
                <a:hlinkClick r:id="rId2"/>
              </a:rPr>
              <a:t>118</a:t>
            </a:r>
            <a:r>
              <a:rPr lang="en-CA" dirty="0">
                <a:solidFill>
                  <a:schemeClr val="bg2">
                    <a:lumMod val="25000"/>
                  </a:schemeClr>
                </a:solidFill>
              </a:rPr>
              <a:t>); anti-discrimination measures; sexual misconduct; what constitutes false or misleading information (s. </a:t>
            </a:r>
            <a:r>
              <a:rPr lang="en-CA" dirty="0">
                <a:solidFill>
                  <a:schemeClr val="bg2">
                    <a:lumMod val="25000"/>
                  </a:schemeClr>
                </a:solidFill>
                <a:hlinkClick r:id="rId3"/>
              </a:rPr>
              <a:t>70</a:t>
            </a:r>
            <a:r>
              <a:rPr lang="en-CA" dirty="0">
                <a:solidFill>
                  <a:schemeClr val="bg2">
                    <a:lumMod val="25000"/>
                  </a:schemeClr>
                </a:solidFill>
              </a:rPr>
              <a:t> (2))</a:t>
            </a:r>
          </a:p>
          <a:p>
            <a:pPr>
              <a:spcBef>
                <a:spcPts val="400"/>
              </a:spcBef>
              <a:spcAft>
                <a:spcPts val="400"/>
              </a:spcAft>
            </a:pPr>
            <a:endParaRPr lang="en-CA" dirty="0">
              <a:solidFill>
                <a:schemeClr val="bg2">
                  <a:lumMod val="25000"/>
                </a:schemeClr>
              </a:solidFill>
            </a:endParaRPr>
          </a:p>
          <a:p>
            <a:pPr marL="285750" indent="-285750">
              <a:spcBef>
                <a:spcPts val="400"/>
              </a:spcBef>
              <a:spcAft>
                <a:spcPts val="400"/>
              </a:spcAft>
              <a:buFont typeface="Arial" panose="020B0604020202020204" pitchFamily="34" charset="0"/>
              <a:buChar char="•"/>
            </a:pPr>
            <a:r>
              <a:rPr lang="en-CA" dirty="0">
                <a:solidFill>
                  <a:schemeClr val="bg2">
                    <a:lumMod val="25000"/>
                  </a:schemeClr>
                </a:solidFill>
              </a:rPr>
              <a:t>Appoint the registrar, professional standards advisors, and members of the license, investigation, and permit committees (s. </a:t>
            </a:r>
            <a:r>
              <a:rPr lang="en-CA" dirty="0">
                <a:solidFill>
                  <a:schemeClr val="bg2">
                    <a:lumMod val="25000"/>
                  </a:schemeClr>
                </a:solidFill>
                <a:hlinkClick r:id="rId4"/>
              </a:rPr>
              <a:t>359</a:t>
            </a:r>
            <a:r>
              <a:rPr lang="en-CA" dirty="0">
                <a:solidFill>
                  <a:schemeClr val="bg2">
                    <a:lumMod val="25000"/>
                  </a:schemeClr>
                </a:solidFill>
              </a:rPr>
              <a:t>)</a:t>
            </a:r>
          </a:p>
          <a:p>
            <a:pPr>
              <a:spcBef>
                <a:spcPts val="400"/>
              </a:spcBef>
              <a:spcAft>
                <a:spcPts val="400"/>
              </a:spcAft>
            </a:pPr>
            <a:endParaRPr lang="en-CA" dirty="0">
              <a:solidFill>
                <a:schemeClr val="bg2">
                  <a:lumMod val="25000"/>
                </a:schemeClr>
              </a:solidFill>
            </a:endParaRPr>
          </a:p>
          <a:p>
            <a:pPr marL="285750" indent="-285750">
              <a:spcBef>
                <a:spcPts val="400"/>
              </a:spcBef>
              <a:spcAft>
                <a:spcPts val="400"/>
              </a:spcAft>
              <a:buFont typeface="Arial" panose="020B0604020202020204" pitchFamily="34" charset="0"/>
              <a:buChar char="•"/>
            </a:pPr>
            <a:r>
              <a:rPr lang="en-CA" dirty="0">
                <a:solidFill>
                  <a:schemeClr val="bg2">
                    <a:lumMod val="25000"/>
                  </a:schemeClr>
                </a:solidFill>
              </a:rPr>
              <a:t>Seek advice from the professional standards advisors appointed by the board when making bylaws on eligibility, ethics, and practice standards (s. </a:t>
            </a:r>
            <a:r>
              <a:rPr lang="en-CA" dirty="0">
                <a:solidFill>
                  <a:schemeClr val="bg2">
                    <a:lumMod val="25000"/>
                  </a:schemeClr>
                </a:solidFill>
                <a:hlinkClick r:id="rId5"/>
              </a:rPr>
              <a:t>361</a:t>
            </a:r>
            <a:r>
              <a:rPr lang="en-CA" dirty="0">
                <a:solidFill>
                  <a:schemeClr val="bg2">
                    <a:lumMod val="25000"/>
                  </a:schemeClr>
                </a:solidFill>
              </a:rPr>
              <a:t>) </a:t>
            </a:r>
          </a:p>
        </p:txBody>
      </p:sp>
    </p:spTree>
    <p:extLst>
      <p:ext uri="{BB962C8B-B14F-4D97-AF65-F5344CB8AC3E}">
        <p14:creationId xmlns:p14="http://schemas.microsoft.com/office/powerpoint/2010/main" val="26710822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2C6A9-99C7-394F-92E0-8C2B6B36123C}"/>
              </a:ext>
            </a:extLst>
          </p:cNvPr>
          <p:cNvSpPr>
            <a:spLocks noGrp="1"/>
          </p:cNvSpPr>
          <p:nvPr>
            <p:ph type="title"/>
          </p:nvPr>
        </p:nvSpPr>
        <p:spPr/>
        <p:txBody>
          <a:bodyPr/>
          <a:lstStyle/>
          <a:p>
            <a:r>
              <a:rPr lang="en-US" dirty="0"/>
              <a:t>Law Making</a:t>
            </a:r>
          </a:p>
        </p:txBody>
      </p:sp>
      <p:sp>
        <p:nvSpPr>
          <p:cNvPr id="3" name="Content Placeholder 2">
            <a:extLst>
              <a:ext uri="{FF2B5EF4-FFF2-40B4-BE49-F238E27FC236}">
                <a16:creationId xmlns:a16="http://schemas.microsoft.com/office/drawing/2014/main" id="{5F864566-702F-634A-8C89-B1484F9B8860}"/>
              </a:ext>
            </a:extLst>
          </p:cNvPr>
          <p:cNvSpPr>
            <a:spLocks noGrp="1"/>
          </p:cNvSpPr>
          <p:nvPr>
            <p:ph sz="quarter" idx="13"/>
          </p:nvPr>
        </p:nvSpPr>
        <p:spPr>
          <a:xfrm>
            <a:off x="444500" y="1411390"/>
            <a:ext cx="11210543" cy="4881833"/>
          </a:xfrm>
        </p:spPr>
        <p:txBody>
          <a:bodyPr>
            <a:normAutofit/>
          </a:bodyPr>
          <a:lstStyle/>
          <a:p>
            <a:pPr marL="457200" lvl="0" indent="-457200" algn="just">
              <a:buFont typeface="+mj-lt"/>
              <a:buAutoNum type="arabicPeriod"/>
            </a:pPr>
            <a:r>
              <a:rPr lang="en-US" sz="1900" b="1" dirty="0"/>
              <a:t>The HPOA authorizes the adoption as binding law in BC, of regulations, codes, standards or rules, enacted by “another jurisdiction, including a foreign jurisdiction, or set by a provincial, national or international  body or any body that may make codes, standards or rules.” (ss. </a:t>
            </a:r>
            <a:r>
              <a:rPr lang="en-US" sz="1900" b="1" dirty="0">
                <a:hlinkClick r:id="rId3"/>
              </a:rPr>
              <a:t>533</a:t>
            </a:r>
            <a:r>
              <a:rPr lang="en-US" sz="1900" b="1" dirty="0"/>
              <a:t> (1), </a:t>
            </a:r>
            <a:r>
              <a:rPr lang="en-US" sz="1900" b="1" dirty="0">
                <a:hlinkClick r:id="rId4"/>
              </a:rPr>
              <a:t>335</a:t>
            </a:r>
            <a:r>
              <a:rPr lang="en-US" sz="1900" b="1" dirty="0"/>
              <a:t> (2)) </a:t>
            </a:r>
          </a:p>
          <a:p>
            <a:pPr marL="1028700" lvl="2" indent="-342900">
              <a:buFont typeface="Courier New" panose="02070309020205020404" pitchFamily="49" charset="0"/>
              <a:buChar char="o"/>
            </a:pPr>
            <a:r>
              <a:rPr lang="en-US" sz="1800" dirty="0"/>
              <a:t>Those granted this power are the Lieutenant Governor in Council (i.e. the Premier, Cabinet and the Lieutenant Governor acting on instructions) and an unspecified number of appointees (s. </a:t>
            </a:r>
            <a:r>
              <a:rPr lang="en-US" sz="1800" dirty="0">
                <a:hlinkClick r:id="rId3"/>
              </a:rPr>
              <a:t>533</a:t>
            </a:r>
            <a:r>
              <a:rPr lang="en-US" sz="1800" dirty="0"/>
              <a:t> (1)) and provincial health officers when making scope of practice orders (emergency orders) (s. </a:t>
            </a:r>
            <a:r>
              <a:rPr lang="en-US" sz="1800" dirty="0">
                <a:hlinkClick r:id="rId4"/>
              </a:rPr>
              <a:t>335</a:t>
            </a:r>
            <a:r>
              <a:rPr lang="en-US" sz="1800" dirty="0"/>
              <a:t>) </a:t>
            </a:r>
          </a:p>
          <a:p>
            <a:pPr marL="285750" indent="-285750">
              <a:buFont typeface="Arial" panose="020B0604020202020204" pitchFamily="34" charset="0"/>
              <a:buChar char="•"/>
            </a:pPr>
            <a:r>
              <a:rPr lang="en-US" sz="1800" dirty="0"/>
              <a:t>These provisions allow the adoption as law in BC of any rules set by, for example, the World Health Organization, World Health Assembly or World Economic Forum. </a:t>
            </a:r>
          </a:p>
          <a:p>
            <a:pPr marL="285750" indent="-285750">
              <a:buFont typeface="Arial" panose="020B0604020202020204" pitchFamily="34" charset="0"/>
              <a:buChar char="•"/>
            </a:pPr>
            <a:r>
              <a:rPr lang="en-US" sz="1800" dirty="0"/>
              <a:t>This would allow adoption of the International Health Regulations and/or the Pandemic Treaty, whether or not Canada voted for or otherwise accepted such provisions.  </a:t>
            </a:r>
          </a:p>
          <a:p>
            <a:pPr marL="285750" indent="-285750">
              <a:buFont typeface="Arial" panose="020B0604020202020204" pitchFamily="34" charset="0"/>
              <a:buChar char="•"/>
            </a:pPr>
            <a:r>
              <a:rPr lang="en-US" sz="1800" dirty="0"/>
              <a:t>Adoption can occur without notice, disclosure, justification, consultation, debate or consent and without oversight by the public, health care workers or the Legislative Assembly. </a:t>
            </a:r>
            <a:endParaRPr lang="en-CA" sz="1800" dirty="0"/>
          </a:p>
        </p:txBody>
      </p:sp>
    </p:spTree>
    <p:extLst>
      <p:ext uri="{BB962C8B-B14F-4D97-AF65-F5344CB8AC3E}">
        <p14:creationId xmlns:p14="http://schemas.microsoft.com/office/powerpoint/2010/main" val="3438333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2C6A9-99C7-394F-92E0-8C2B6B36123C}"/>
              </a:ext>
            </a:extLst>
          </p:cNvPr>
          <p:cNvSpPr>
            <a:spLocks noGrp="1"/>
          </p:cNvSpPr>
          <p:nvPr>
            <p:ph type="title"/>
          </p:nvPr>
        </p:nvSpPr>
        <p:spPr/>
        <p:txBody>
          <a:bodyPr/>
          <a:lstStyle/>
          <a:p>
            <a:r>
              <a:rPr lang="en-US" dirty="0"/>
              <a:t>Law Making</a:t>
            </a:r>
          </a:p>
        </p:txBody>
      </p:sp>
      <p:sp>
        <p:nvSpPr>
          <p:cNvPr id="3" name="Content Placeholder 2">
            <a:extLst>
              <a:ext uri="{FF2B5EF4-FFF2-40B4-BE49-F238E27FC236}">
                <a16:creationId xmlns:a16="http://schemas.microsoft.com/office/drawing/2014/main" id="{5F864566-702F-634A-8C89-B1484F9B8860}"/>
              </a:ext>
            </a:extLst>
          </p:cNvPr>
          <p:cNvSpPr>
            <a:spLocks noGrp="1"/>
          </p:cNvSpPr>
          <p:nvPr>
            <p:ph sz="quarter" idx="13"/>
          </p:nvPr>
        </p:nvSpPr>
        <p:spPr>
          <a:xfrm>
            <a:off x="444500" y="1409251"/>
            <a:ext cx="11210543" cy="5195944"/>
          </a:xfrm>
        </p:spPr>
        <p:txBody>
          <a:bodyPr>
            <a:normAutofit fontScale="92500"/>
          </a:bodyPr>
          <a:lstStyle/>
          <a:p>
            <a:pPr marL="457200" lvl="0" indent="-457200" algn="just">
              <a:lnSpc>
                <a:spcPct val="110000"/>
              </a:lnSpc>
              <a:buFont typeface="+mj-lt"/>
              <a:buAutoNum type="arabicPeriod" startAt="2"/>
            </a:pPr>
            <a:r>
              <a:rPr lang="en-US" sz="2100" b="1" dirty="0"/>
              <a:t>The HPOA creates acts of misconduct and criminal offences that violate the principles of legality and predictability. The prohibited acts are not defined with sufficient specificity to be objectively determined in advance of contravention or hearing and therefore cannot be avoided or defended and contravene non-</a:t>
            </a:r>
            <a:r>
              <a:rPr lang="en-US" sz="2100" b="1" dirty="0" err="1"/>
              <a:t>derogable</a:t>
            </a:r>
            <a:r>
              <a:rPr lang="en-US" sz="2100" b="1" dirty="0"/>
              <a:t> right to freedom from ex post facto law</a:t>
            </a:r>
          </a:p>
          <a:p>
            <a:pPr lvl="0" algn="just">
              <a:lnSpc>
                <a:spcPct val="110000"/>
              </a:lnSpc>
            </a:pPr>
            <a:r>
              <a:rPr lang="en-US" sz="1900" dirty="0"/>
              <a:t>	Examples of illegitimate offences and acts of misconduct:</a:t>
            </a:r>
            <a:r>
              <a:rPr lang="en-US" sz="1900" b="1" dirty="0"/>
              <a:t>           </a:t>
            </a:r>
            <a:endParaRPr lang="en-CA" sz="1900" dirty="0"/>
          </a:p>
          <a:p>
            <a:pPr marL="1485900" lvl="3" indent="-342900">
              <a:lnSpc>
                <a:spcPct val="110000"/>
              </a:lnSpc>
              <a:buFont typeface="Courier New" panose="02070309020205020404" pitchFamily="49" charset="0"/>
              <a:buChar char="o"/>
            </a:pPr>
            <a:r>
              <a:rPr lang="en-US" sz="1900" b="1" dirty="0"/>
              <a:t>“providing false or misleading information to patients or the public” </a:t>
            </a:r>
            <a:r>
              <a:rPr lang="en-US" sz="1900" dirty="0"/>
              <a:t>is both an act of misconduct</a:t>
            </a:r>
            <a:r>
              <a:rPr lang="en-US" sz="1900" b="1" dirty="0"/>
              <a:t> </a:t>
            </a:r>
            <a:r>
              <a:rPr lang="en-US" sz="1900" dirty="0"/>
              <a:t>(s. </a:t>
            </a:r>
            <a:r>
              <a:rPr lang="en-US" sz="1900" dirty="0">
                <a:hlinkClick r:id="rId3"/>
              </a:rPr>
              <a:t>70</a:t>
            </a:r>
            <a:r>
              <a:rPr lang="en-US" sz="1900" dirty="0"/>
              <a:t> (2) (g)) and a criminal offence (s. </a:t>
            </a:r>
            <a:r>
              <a:rPr lang="en-US" sz="1900" dirty="0">
                <a:hlinkClick r:id="rId4"/>
              </a:rPr>
              <a:t>514</a:t>
            </a:r>
            <a:r>
              <a:rPr lang="en-US" sz="1900" dirty="0"/>
              <a:t> (2) (b)) </a:t>
            </a:r>
          </a:p>
          <a:p>
            <a:pPr marL="1485900" lvl="3" indent="-342900">
              <a:lnSpc>
                <a:spcPct val="110000"/>
              </a:lnSpc>
              <a:buFont typeface="Courier New" panose="02070309020205020404" pitchFamily="49" charset="0"/>
              <a:buChar char="o"/>
            </a:pPr>
            <a:r>
              <a:rPr lang="en-US" sz="1900" b="1" dirty="0"/>
              <a:t>“conduct that may bring the practice… into disrepute</a:t>
            </a:r>
            <a:r>
              <a:rPr lang="en-US" sz="1900" dirty="0"/>
              <a:t>.” Section </a:t>
            </a:r>
            <a:r>
              <a:rPr lang="en-US" sz="1900" dirty="0">
                <a:hlinkClick r:id="rId5"/>
              </a:rPr>
              <a:t>11</a:t>
            </a:r>
            <a:r>
              <a:rPr lang="en-US" sz="1900" dirty="0"/>
              <a:t> (2) states, “a licensee commits an act of misconduct if the licensee engages in conduct that (a) may bring the practice of a designated health profession into disrepute”    </a:t>
            </a:r>
          </a:p>
          <a:p>
            <a:pPr marL="626364" lvl="1" indent="-342900">
              <a:lnSpc>
                <a:spcPct val="110000"/>
              </a:lnSpc>
            </a:pPr>
            <a:r>
              <a:rPr lang="en-US" sz="1900" dirty="0"/>
              <a:t>These acts are too vague to be objectively interpreted and applied — they cannot be avoided or defended</a:t>
            </a:r>
            <a:endParaRPr lang="en-CA" sz="1900" dirty="0"/>
          </a:p>
          <a:p>
            <a:endParaRPr lang="en-US" dirty="0"/>
          </a:p>
        </p:txBody>
      </p:sp>
    </p:spTree>
    <p:extLst>
      <p:ext uri="{BB962C8B-B14F-4D97-AF65-F5344CB8AC3E}">
        <p14:creationId xmlns:p14="http://schemas.microsoft.com/office/powerpoint/2010/main" val="2746245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2C6A9-99C7-394F-92E0-8C2B6B36123C}"/>
              </a:ext>
            </a:extLst>
          </p:cNvPr>
          <p:cNvSpPr>
            <a:spLocks noGrp="1"/>
          </p:cNvSpPr>
          <p:nvPr>
            <p:ph type="title"/>
          </p:nvPr>
        </p:nvSpPr>
        <p:spPr/>
        <p:txBody>
          <a:bodyPr/>
          <a:lstStyle/>
          <a:p>
            <a:r>
              <a:rPr lang="en-US" dirty="0"/>
              <a:t>Law Making</a:t>
            </a:r>
          </a:p>
        </p:txBody>
      </p:sp>
      <p:sp>
        <p:nvSpPr>
          <p:cNvPr id="3" name="Content Placeholder 2">
            <a:extLst>
              <a:ext uri="{FF2B5EF4-FFF2-40B4-BE49-F238E27FC236}">
                <a16:creationId xmlns:a16="http://schemas.microsoft.com/office/drawing/2014/main" id="{5F864566-702F-634A-8C89-B1484F9B8860}"/>
              </a:ext>
            </a:extLst>
          </p:cNvPr>
          <p:cNvSpPr>
            <a:spLocks noGrp="1"/>
          </p:cNvSpPr>
          <p:nvPr>
            <p:ph sz="quarter" idx="13"/>
          </p:nvPr>
        </p:nvSpPr>
        <p:spPr>
          <a:xfrm>
            <a:off x="444500" y="1441524"/>
            <a:ext cx="11210543" cy="5142156"/>
          </a:xfrm>
        </p:spPr>
        <p:txBody>
          <a:bodyPr>
            <a:normAutofit fontScale="92500" lnSpcReduction="20000"/>
          </a:bodyPr>
          <a:lstStyle/>
          <a:p>
            <a:pPr marL="457200" indent="-457200" algn="just">
              <a:lnSpc>
                <a:spcPct val="110000"/>
              </a:lnSpc>
              <a:spcBef>
                <a:spcPts val="600"/>
              </a:spcBef>
              <a:spcAft>
                <a:spcPts val="600"/>
              </a:spcAft>
              <a:buFont typeface="+mj-lt"/>
              <a:buAutoNum type="arabicPeriod" startAt="3"/>
            </a:pPr>
            <a:r>
              <a:rPr lang="en-US" sz="2000" b="1" dirty="0"/>
              <a:t>The HPOA authorizes appointees to:</a:t>
            </a:r>
          </a:p>
          <a:p>
            <a:pPr marL="626364" lvl="1" indent="-342900">
              <a:lnSpc>
                <a:spcPct val="110000"/>
              </a:lnSpc>
              <a:spcAft>
                <a:spcPts val="800"/>
              </a:spcAft>
            </a:pPr>
            <a:r>
              <a:rPr lang="en-US" sz="1900" b="1" dirty="0"/>
              <a:t>Make rules regarding: informed consent </a:t>
            </a:r>
            <a:r>
              <a:rPr lang="en-US" sz="1900" dirty="0"/>
              <a:t>(s. </a:t>
            </a:r>
            <a:r>
              <a:rPr lang="en-US" sz="1900" dirty="0">
                <a:hlinkClick r:id="rId3"/>
              </a:rPr>
              <a:t>72</a:t>
            </a:r>
            <a:r>
              <a:rPr lang="en-US" sz="1900" dirty="0"/>
              <a:t> (3) (b)); </a:t>
            </a:r>
            <a:r>
              <a:rPr lang="en-US" sz="1900" b="1" dirty="0"/>
              <a:t>ethical standards </a:t>
            </a:r>
            <a:r>
              <a:rPr lang="en-US" sz="1900" dirty="0"/>
              <a:t>(ss. </a:t>
            </a:r>
            <a:r>
              <a:rPr lang="en-US" sz="1900" dirty="0">
                <a:hlinkClick r:id="rId4"/>
              </a:rPr>
              <a:t>70</a:t>
            </a:r>
            <a:r>
              <a:rPr lang="en-US" sz="1900" dirty="0"/>
              <a:t> (2), </a:t>
            </a:r>
            <a:r>
              <a:rPr lang="en-US" sz="1900" dirty="0">
                <a:hlinkClick r:id="rId5"/>
              </a:rPr>
              <a:t>361</a:t>
            </a:r>
            <a:r>
              <a:rPr lang="en-US" sz="1900" dirty="0"/>
              <a:t>); </a:t>
            </a:r>
            <a:r>
              <a:rPr lang="en-US" sz="1900" b="1" dirty="0"/>
              <a:t>what health care services can be provided, by who, to whom</a:t>
            </a:r>
            <a:r>
              <a:rPr lang="en-US" sz="1900" dirty="0"/>
              <a:t> (s. </a:t>
            </a:r>
            <a:r>
              <a:rPr lang="en-US" sz="1900" dirty="0">
                <a:hlinkClick r:id="rId3"/>
              </a:rPr>
              <a:t>72</a:t>
            </a:r>
            <a:r>
              <a:rPr lang="en-US" sz="1900" dirty="0"/>
              <a:t> (3) &amp; </a:t>
            </a:r>
            <a:r>
              <a:rPr lang="en-US" sz="1900" dirty="0">
                <a:hlinkClick r:id="rId6"/>
              </a:rPr>
              <a:t>73</a:t>
            </a:r>
            <a:r>
              <a:rPr lang="en-US" sz="1900" dirty="0"/>
              <a:t> (b))), </a:t>
            </a:r>
            <a:r>
              <a:rPr lang="en-US" sz="1900" b="1" dirty="0"/>
              <a:t>and in what locations</a:t>
            </a:r>
            <a:r>
              <a:rPr lang="en-US" sz="1900" dirty="0"/>
              <a:t> (s. </a:t>
            </a:r>
            <a:r>
              <a:rPr lang="en-US" sz="1900" dirty="0">
                <a:hlinkClick r:id="rId3"/>
              </a:rPr>
              <a:t>72</a:t>
            </a:r>
            <a:r>
              <a:rPr lang="en-US" sz="1900" dirty="0"/>
              <a:t> (4) (a)). The HPOA does not require that such rules comply with existing Canadian or international human rights law. For example, rules made by appointees on informed consent are not specifically required to comply with guarantees in the </a:t>
            </a:r>
            <a:r>
              <a:rPr lang="en-US" sz="1900" i="1" dirty="0"/>
              <a:t>Charter of Rights and Freedoms, </a:t>
            </a:r>
            <a:r>
              <a:rPr lang="en-US" sz="1900" dirty="0"/>
              <a:t>treaties to which Canada is a State Party or Customary International Law. </a:t>
            </a:r>
          </a:p>
          <a:p>
            <a:pPr marL="626364" lvl="1" indent="-342900">
              <a:lnSpc>
                <a:spcPct val="110000"/>
              </a:lnSpc>
              <a:spcAft>
                <a:spcPts val="800"/>
              </a:spcAft>
            </a:pPr>
            <a:r>
              <a:rPr lang="en-US" sz="1900" b="1" dirty="0"/>
              <a:t>Mandate vaccination for ‘transmissible disease’ as a condition of licensing and employment. </a:t>
            </a:r>
            <a:r>
              <a:rPr lang="en-US" sz="1900" dirty="0"/>
              <a:t>Sections </a:t>
            </a:r>
            <a:r>
              <a:rPr lang="en-US" sz="1900" dirty="0">
                <a:hlinkClick r:id="rId7"/>
              </a:rPr>
              <a:t>49</a:t>
            </a:r>
            <a:r>
              <a:rPr lang="en-US" sz="1900" dirty="0"/>
              <a:t> (1) (b) (v) and </a:t>
            </a:r>
            <a:r>
              <a:rPr lang="en-US" sz="1900" dirty="0">
                <a:hlinkClick r:id="rId7"/>
              </a:rPr>
              <a:t>49</a:t>
            </a:r>
            <a:r>
              <a:rPr lang="en-US" sz="1900" dirty="0"/>
              <a:t> (3) (f) respectively provide that boards </a:t>
            </a:r>
            <a:r>
              <a:rPr lang="en-US" sz="1900" i="1" dirty="0"/>
              <a:t>must</a:t>
            </a:r>
            <a:r>
              <a:rPr lang="en-US" sz="1900" dirty="0"/>
              <a:t> and </a:t>
            </a:r>
            <a:r>
              <a:rPr lang="en-US" sz="1900" i="1" dirty="0"/>
              <a:t>may</a:t>
            </a:r>
            <a:r>
              <a:rPr lang="en-US" sz="1900" dirty="0"/>
              <a:t> make bylaws mandating vaccination. It is not clear if boards may make bylaws requiring mandatory vaccination in the absence of “an enactment”. Boards have unrestricted authority to make by-laws “in collaboration with other persons” (s. </a:t>
            </a:r>
            <a:r>
              <a:rPr lang="en-US" sz="1900" dirty="0">
                <a:hlinkClick r:id="rId8"/>
              </a:rPr>
              <a:t>67</a:t>
            </a:r>
            <a:r>
              <a:rPr lang="en-US" sz="1900" dirty="0"/>
              <a:t>). The HPOA Act does not define the terms vaccination or transmissible disease</a:t>
            </a:r>
          </a:p>
          <a:p>
            <a:pPr marL="1028700" lvl="2" indent="-342900">
              <a:lnSpc>
                <a:spcPct val="110000"/>
              </a:lnSpc>
              <a:buFont typeface="Courier New" panose="02070309020205020404" pitchFamily="49" charset="0"/>
              <a:buChar char="o"/>
            </a:pPr>
            <a:r>
              <a:rPr lang="en-US" sz="1900" dirty="0"/>
              <a:t>These mandates violate individual rights to informed consent, accept or refuse medical treatment; and freedoms from non-consensual experimentation and coercion to accept a treatment not voluntarily chosen. Also violated are ethical duties to do no harm by delivering personalized, consent-based health care  </a:t>
            </a:r>
          </a:p>
        </p:txBody>
      </p:sp>
    </p:spTree>
    <p:extLst>
      <p:ext uri="{BB962C8B-B14F-4D97-AF65-F5344CB8AC3E}">
        <p14:creationId xmlns:p14="http://schemas.microsoft.com/office/powerpoint/2010/main" val="13195642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Making — Compulsory Vaccination</a:t>
            </a:r>
          </a:p>
        </p:txBody>
      </p:sp>
      <p:sp>
        <p:nvSpPr>
          <p:cNvPr id="3" name="Content Placeholder 2"/>
          <p:cNvSpPr>
            <a:spLocks noGrp="1"/>
          </p:cNvSpPr>
          <p:nvPr>
            <p:ph sz="quarter" idx="13"/>
          </p:nvPr>
        </p:nvSpPr>
        <p:spPr>
          <a:xfrm>
            <a:off x="444500" y="1468357"/>
            <a:ext cx="11210543" cy="5077367"/>
          </a:xfrm>
        </p:spPr>
        <p:txBody>
          <a:bodyPr>
            <a:normAutofit fontScale="85000" lnSpcReduction="10000"/>
          </a:bodyPr>
          <a:lstStyle/>
          <a:p>
            <a:pPr>
              <a:lnSpc>
                <a:spcPct val="110000"/>
              </a:lnSpc>
            </a:pPr>
            <a:r>
              <a:rPr lang="en-US" sz="2100" b="1" dirty="0"/>
              <a:t>Under the HPOA:</a:t>
            </a:r>
          </a:p>
          <a:p>
            <a:pPr>
              <a:lnSpc>
                <a:spcPct val="110000"/>
              </a:lnSpc>
            </a:pPr>
            <a:r>
              <a:rPr lang="en-US" sz="2100" b="1" dirty="0"/>
              <a:t>The minister </a:t>
            </a:r>
            <a:r>
              <a:rPr lang="en-US" sz="2100" b="1" u="sng" dirty="0"/>
              <a:t>may</a:t>
            </a:r>
            <a:r>
              <a:rPr lang="en-US" sz="2100" b="1" dirty="0"/>
              <a:t> mandate vaccination: </a:t>
            </a:r>
            <a:r>
              <a:rPr lang="en-US" sz="2100" dirty="0"/>
              <a:t>The minister may make regulations requiring applicants and regulated health service providers to “be vaccinated against specified transmissible illnesses” (s. </a:t>
            </a:r>
            <a:r>
              <a:rPr lang="en-US" sz="2100" dirty="0">
                <a:hlinkClick r:id="rId2"/>
              </a:rPr>
              <a:t>200</a:t>
            </a:r>
            <a:r>
              <a:rPr lang="en-US" sz="2100" dirty="0"/>
              <a:t> (2) (a)).</a:t>
            </a:r>
          </a:p>
          <a:p>
            <a:pPr>
              <a:lnSpc>
                <a:spcPct val="110000"/>
              </a:lnSpc>
            </a:pPr>
            <a:r>
              <a:rPr lang="en-US" sz="2100" b="1" dirty="0"/>
              <a:t>Boards </a:t>
            </a:r>
            <a:r>
              <a:rPr lang="en-US" sz="2100" b="1" i="1" u="sng" dirty="0"/>
              <a:t>must</a:t>
            </a:r>
            <a:r>
              <a:rPr lang="en-US" sz="2100" b="1" i="1" dirty="0"/>
              <a:t> </a:t>
            </a:r>
            <a:r>
              <a:rPr lang="en-US" sz="2100" b="1" dirty="0"/>
              <a:t>mandate vaccination: </a:t>
            </a:r>
            <a:r>
              <a:rPr lang="en-US" sz="2100" dirty="0"/>
              <a:t>Boards </a:t>
            </a:r>
            <a:r>
              <a:rPr lang="en-US" sz="2100" i="1" u="sng" dirty="0"/>
              <a:t>must</a:t>
            </a:r>
            <a:r>
              <a:rPr lang="en-US" sz="2100" dirty="0"/>
              <a:t> make bylaws mandating vaccination “against transmissible illnesses” as a condition of licensing when there is an enactment requiring vaccination (s. </a:t>
            </a:r>
            <a:r>
              <a:rPr lang="en-US" sz="2100" dirty="0">
                <a:hlinkClick r:id="rId3"/>
              </a:rPr>
              <a:t>49</a:t>
            </a:r>
            <a:r>
              <a:rPr lang="en-US" sz="2100" dirty="0"/>
              <a:t> (1) (v)). </a:t>
            </a:r>
          </a:p>
          <a:p>
            <a:pPr>
              <a:lnSpc>
                <a:spcPct val="110000"/>
              </a:lnSpc>
            </a:pPr>
            <a:r>
              <a:rPr lang="en-US" sz="2100" b="1" dirty="0"/>
              <a:t>Boards </a:t>
            </a:r>
            <a:r>
              <a:rPr lang="en-US" sz="2100" b="1" i="1" u="sng" dirty="0"/>
              <a:t>may</a:t>
            </a:r>
            <a:r>
              <a:rPr lang="en-US" sz="2100" b="1" dirty="0"/>
              <a:t> mandate vaccination</a:t>
            </a:r>
            <a:r>
              <a:rPr lang="en-US" sz="2100" dirty="0"/>
              <a:t>. Boards </a:t>
            </a:r>
            <a:r>
              <a:rPr lang="en-US" sz="2100" i="1" u="sng" dirty="0"/>
              <a:t>may</a:t>
            </a:r>
            <a:r>
              <a:rPr lang="en-US" sz="2100" dirty="0"/>
              <a:t> make bylaws mandating vaccination, required under the bylaws, against transmissible illnesses (s. </a:t>
            </a:r>
            <a:r>
              <a:rPr lang="en-US" sz="2100" dirty="0">
                <a:hlinkClick r:id="rId3"/>
              </a:rPr>
              <a:t>49</a:t>
            </a:r>
            <a:r>
              <a:rPr lang="en-US" sz="2100" dirty="0"/>
              <a:t> (3) (f)). </a:t>
            </a:r>
          </a:p>
          <a:p>
            <a:pPr lvl="0">
              <a:lnSpc>
                <a:spcPct val="110000"/>
              </a:lnSpc>
            </a:pPr>
            <a:r>
              <a:rPr lang="en-US" sz="2100" b="1" dirty="0"/>
              <a:t>The provincial health officer has the power to, as an emergency order, adopt mandatory vaccination requirements</a:t>
            </a:r>
            <a:r>
              <a:rPr lang="en-US" sz="2100" dirty="0"/>
              <a:t> set by any state or any non-state organization, anywhere (s. </a:t>
            </a:r>
            <a:r>
              <a:rPr lang="en-US" sz="2100" dirty="0">
                <a:hlinkClick r:id="rId4"/>
              </a:rPr>
              <a:t>335</a:t>
            </a:r>
            <a:r>
              <a:rPr lang="en-US" sz="2100" dirty="0"/>
              <a:t> (2)). </a:t>
            </a:r>
          </a:p>
          <a:p>
            <a:pPr>
              <a:lnSpc>
                <a:spcPct val="110000"/>
              </a:lnSpc>
            </a:pPr>
            <a:r>
              <a:rPr lang="en-US" sz="2100" b="1" dirty="0"/>
              <a:t>Cabinet and an unspecified number of appointees have the power to, in non-emergency time, adopt as law mandatory vaccination requirements </a:t>
            </a:r>
            <a:r>
              <a:rPr lang="en-US" sz="2100" dirty="0"/>
              <a:t>enacted by other states or set by non-state organization anywhere (s. </a:t>
            </a:r>
            <a:r>
              <a:rPr lang="en-US" sz="2100" dirty="0">
                <a:hlinkClick r:id="rId5"/>
              </a:rPr>
              <a:t>533</a:t>
            </a:r>
            <a:r>
              <a:rPr lang="en-US" sz="2100" dirty="0"/>
              <a:t> (1)).</a:t>
            </a:r>
          </a:p>
          <a:p>
            <a:pPr lvl="0"/>
            <a:endParaRPr lang="en-US" sz="2000" dirty="0"/>
          </a:p>
          <a:p>
            <a:endParaRPr lang="en-US" sz="2000" dirty="0"/>
          </a:p>
          <a:p>
            <a:endParaRPr lang="en-US" sz="2000" dirty="0"/>
          </a:p>
          <a:p>
            <a:endParaRPr lang="en-US" dirty="0"/>
          </a:p>
          <a:p>
            <a:endParaRPr lang="en-US" dirty="0"/>
          </a:p>
        </p:txBody>
      </p:sp>
    </p:spTree>
    <p:extLst>
      <p:ext uri="{BB962C8B-B14F-4D97-AF65-F5344CB8AC3E}">
        <p14:creationId xmlns:p14="http://schemas.microsoft.com/office/powerpoint/2010/main" val="3821816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FFA07-9B4D-5846-A827-DFF5FC83F4F5}"/>
              </a:ext>
            </a:extLst>
          </p:cNvPr>
          <p:cNvSpPr>
            <a:spLocks noGrp="1"/>
          </p:cNvSpPr>
          <p:nvPr>
            <p:ph type="title"/>
          </p:nvPr>
        </p:nvSpPr>
        <p:spPr/>
        <p:txBody>
          <a:bodyPr/>
          <a:lstStyle/>
          <a:p>
            <a:r>
              <a:rPr lang="en-US" dirty="0"/>
              <a:t>Law Making — Emergency Orders</a:t>
            </a:r>
          </a:p>
        </p:txBody>
      </p:sp>
      <p:sp>
        <p:nvSpPr>
          <p:cNvPr id="3" name="Content Placeholder 2">
            <a:extLst>
              <a:ext uri="{FF2B5EF4-FFF2-40B4-BE49-F238E27FC236}">
                <a16:creationId xmlns:a16="http://schemas.microsoft.com/office/drawing/2014/main" id="{2D4AD075-4642-C642-9A4C-ED2FBE3BFFA0}"/>
              </a:ext>
            </a:extLst>
          </p:cNvPr>
          <p:cNvSpPr>
            <a:spLocks noGrp="1"/>
          </p:cNvSpPr>
          <p:nvPr>
            <p:ph sz="quarter" idx="13"/>
          </p:nvPr>
        </p:nvSpPr>
        <p:spPr>
          <a:xfrm>
            <a:off x="444501" y="1594022"/>
            <a:ext cx="11022569" cy="3753834"/>
          </a:xfrm>
        </p:spPr>
        <p:txBody>
          <a:bodyPr>
            <a:normAutofit/>
          </a:bodyPr>
          <a:lstStyle/>
          <a:p>
            <a:pPr marL="457200" indent="-457200">
              <a:lnSpc>
                <a:spcPct val="150000"/>
              </a:lnSpc>
              <a:buFont typeface="+mj-lt"/>
              <a:buAutoNum type="arabicPeriod"/>
            </a:pPr>
            <a:r>
              <a:rPr lang="en-US" sz="1900" b="1" dirty="0"/>
              <a:t>The HPOA (ss. </a:t>
            </a:r>
            <a:r>
              <a:rPr lang="en-US" sz="1900" b="1" dirty="0">
                <a:hlinkClick r:id="rId3"/>
              </a:rPr>
              <a:t>325</a:t>
            </a:r>
            <a:r>
              <a:rPr lang="en-US" sz="1900" b="1" dirty="0"/>
              <a:t>-</a:t>
            </a:r>
            <a:r>
              <a:rPr lang="en-US" sz="1900" b="1" dirty="0">
                <a:hlinkClick r:id="rId4"/>
              </a:rPr>
              <a:t>340</a:t>
            </a:r>
            <a:r>
              <a:rPr lang="en-US" sz="1900" b="1" dirty="0"/>
              <a:t>) authorizes the minister and the provincial health officer to make emergency orders. </a:t>
            </a:r>
            <a:r>
              <a:rPr lang="en-US" sz="1900" dirty="0"/>
              <a:t>Whenever notice of a public health emergency is provided under the </a:t>
            </a:r>
            <a:r>
              <a:rPr lang="en-US" sz="1900" i="1" dirty="0"/>
              <a:t>Public Health Act</a:t>
            </a:r>
            <a:r>
              <a:rPr lang="en-US" sz="1900" dirty="0"/>
              <a:t>, the minister can make administrative orders (ss. </a:t>
            </a:r>
            <a:r>
              <a:rPr lang="en-US" sz="1900" dirty="0">
                <a:hlinkClick r:id="rId5"/>
              </a:rPr>
              <a:t>330</a:t>
            </a:r>
            <a:r>
              <a:rPr lang="en-US" sz="1900" dirty="0"/>
              <a:t>-</a:t>
            </a:r>
            <a:r>
              <a:rPr lang="en-US" sz="1900" dirty="0">
                <a:hlinkClick r:id="rId6"/>
              </a:rPr>
              <a:t>331</a:t>
            </a:r>
            <a:r>
              <a:rPr lang="en-US" sz="1900" dirty="0"/>
              <a:t>) and the provincial health officer can make scope of practice orders (ss. </a:t>
            </a:r>
            <a:r>
              <a:rPr lang="en-US" sz="1900" dirty="0">
                <a:hlinkClick r:id="rId7"/>
              </a:rPr>
              <a:t>333</a:t>
            </a:r>
            <a:r>
              <a:rPr lang="en-US" sz="1900" dirty="0"/>
              <a:t> – </a:t>
            </a:r>
            <a:r>
              <a:rPr lang="en-US" sz="1900" dirty="0">
                <a:hlinkClick r:id="rId4"/>
              </a:rPr>
              <a:t>340</a:t>
            </a:r>
            <a:r>
              <a:rPr lang="en-US" sz="1900" dirty="0"/>
              <a:t>) </a:t>
            </a:r>
          </a:p>
          <a:p>
            <a:pPr marL="457200" indent="-457200">
              <a:lnSpc>
                <a:spcPct val="150000"/>
              </a:lnSpc>
              <a:buFont typeface="+mj-lt"/>
              <a:buAutoNum type="arabicPeriod"/>
            </a:pPr>
            <a:r>
              <a:rPr lang="en-US" sz="1900" b="1" dirty="0"/>
              <a:t>Emergency Orders are not required to be lawful, necessary, proportionate, legitimate or temporary. The HPOA does not require that emergency orders comply with Canadian or international law obligations to maintain rights, democracy and the rule of law</a:t>
            </a:r>
          </a:p>
          <a:p>
            <a:pPr lvl="1"/>
            <a:endParaRPr lang="en-US" dirty="0"/>
          </a:p>
        </p:txBody>
      </p:sp>
      <p:sp>
        <p:nvSpPr>
          <p:cNvPr id="6" name="Rectangle: Rounded Corners 5">
            <a:extLst>
              <a:ext uri="{FF2B5EF4-FFF2-40B4-BE49-F238E27FC236}">
                <a16:creationId xmlns:a16="http://schemas.microsoft.com/office/drawing/2014/main" id="{CF1BF1E4-D01F-592B-5DBE-76903EA3C796}"/>
              </a:ext>
            </a:extLst>
          </p:cNvPr>
          <p:cNvSpPr/>
          <p:nvPr/>
        </p:nvSpPr>
        <p:spPr>
          <a:xfrm>
            <a:off x="1866607" y="5263978"/>
            <a:ext cx="8458786" cy="1158414"/>
          </a:xfrm>
          <a:prstGeom prst="roundRect">
            <a:avLst/>
          </a:prstGeom>
          <a:solidFill>
            <a:schemeClr val="bg1">
              <a:lumMod val="8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lvl="1" indent="0">
              <a:buNone/>
            </a:pPr>
            <a:r>
              <a:rPr lang="en-US" dirty="0">
                <a:solidFill>
                  <a:schemeClr val="tx1">
                    <a:lumMod val="95000"/>
                    <a:lumOff val="5000"/>
                  </a:schemeClr>
                </a:solidFill>
              </a:rPr>
              <a:t>See: "</a:t>
            </a:r>
            <a:r>
              <a:rPr lang="en-US" dirty="0">
                <a:hlinkClick r:id="rId8"/>
              </a:rPr>
              <a:t>The Right to Say No to Covid-19 Vaccines: International Human Rights Law and the Unlawfulness of Vaccine Mandates</a:t>
            </a:r>
            <a:r>
              <a:rPr lang="en-US" dirty="0">
                <a:solidFill>
                  <a:schemeClr val="tx1">
                    <a:lumMod val="95000"/>
                    <a:lumOff val="5000"/>
                  </a:schemeClr>
                </a:solidFill>
              </a:rPr>
              <a:t>”</a:t>
            </a:r>
          </a:p>
        </p:txBody>
      </p:sp>
    </p:spTree>
    <p:extLst>
      <p:ext uri="{BB962C8B-B14F-4D97-AF65-F5344CB8AC3E}">
        <p14:creationId xmlns:p14="http://schemas.microsoft.com/office/powerpoint/2010/main" val="15681095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FFA07-9B4D-5846-A827-DFF5FC83F4F5}"/>
              </a:ext>
            </a:extLst>
          </p:cNvPr>
          <p:cNvSpPr>
            <a:spLocks noGrp="1"/>
          </p:cNvSpPr>
          <p:nvPr>
            <p:ph type="title"/>
          </p:nvPr>
        </p:nvSpPr>
        <p:spPr/>
        <p:txBody>
          <a:bodyPr/>
          <a:lstStyle/>
          <a:p>
            <a:r>
              <a:rPr lang="en-US" dirty="0"/>
              <a:t>Law Making — Emergency Orders</a:t>
            </a:r>
          </a:p>
        </p:txBody>
      </p:sp>
      <p:sp>
        <p:nvSpPr>
          <p:cNvPr id="3" name="Content Placeholder 2">
            <a:extLst>
              <a:ext uri="{FF2B5EF4-FFF2-40B4-BE49-F238E27FC236}">
                <a16:creationId xmlns:a16="http://schemas.microsoft.com/office/drawing/2014/main" id="{2D4AD075-4642-C642-9A4C-ED2FBE3BFFA0}"/>
              </a:ext>
            </a:extLst>
          </p:cNvPr>
          <p:cNvSpPr>
            <a:spLocks noGrp="1"/>
          </p:cNvSpPr>
          <p:nvPr>
            <p:ph sz="quarter" idx="13"/>
          </p:nvPr>
        </p:nvSpPr>
        <p:spPr>
          <a:xfrm>
            <a:off x="444501" y="1464058"/>
            <a:ext cx="11210543" cy="5177481"/>
          </a:xfrm>
        </p:spPr>
        <p:txBody>
          <a:bodyPr>
            <a:normAutofit/>
          </a:bodyPr>
          <a:lstStyle/>
          <a:p>
            <a:pPr marL="457200" indent="-457200">
              <a:buFont typeface="+mj-lt"/>
              <a:buAutoNum type="arabicPeriod" startAt="3"/>
            </a:pPr>
            <a:r>
              <a:rPr lang="en-US" sz="1900" b="1" dirty="0"/>
              <a:t>Issues regarding emergency powers</a:t>
            </a:r>
          </a:p>
          <a:p>
            <a:pPr marL="626364" lvl="1" indent="-342900"/>
            <a:r>
              <a:rPr lang="en-US" sz="1800" b="1" dirty="0"/>
              <a:t>Broad Interpretation: </a:t>
            </a:r>
            <a:r>
              <a:rPr lang="en-US" sz="1800" dirty="0"/>
              <a:t>The HPOA allows a broad interpretation of what constitute public health emergency (see s. </a:t>
            </a:r>
            <a:r>
              <a:rPr lang="en-US" sz="1800" dirty="0">
                <a:hlinkClick r:id="rId3"/>
              </a:rPr>
              <a:t>325</a:t>
            </a:r>
            <a:r>
              <a:rPr lang="en-US" sz="1800" dirty="0"/>
              <a:t> and Public Health Act s. </a:t>
            </a:r>
            <a:r>
              <a:rPr lang="en-US" sz="1800" dirty="0">
                <a:hlinkClick r:id="rId4"/>
              </a:rPr>
              <a:t>52</a:t>
            </a:r>
            <a:r>
              <a:rPr lang="en-US" sz="1800" dirty="0"/>
              <a:t> (2)) and authorizes emergency orders without notice and the information needed to assess justification and without consultation with health care professionals, emergency specialists, the Legislative Assembly, or other informed or impacted parties. </a:t>
            </a:r>
          </a:p>
          <a:p>
            <a:pPr marL="626364" lvl="1" indent="-342900"/>
            <a:r>
              <a:rPr lang="en-US" sz="1800" b="1" dirty="0"/>
              <a:t>Competence to make orders not required: </a:t>
            </a:r>
            <a:r>
              <a:rPr lang="en-US" sz="1800" dirty="0"/>
              <a:t>Neither the minister or the provincial health officer are required to have the competence to assess the lawfulness, necessity, legitimacy, or proportionality of emergency orders, or to identify measures capable of delivering benefit, limiting harm, and complying with domestic and international law.</a:t>
            </a:r>
          </a:p>
          <a:p>
            <a:pPr marL="626364" lvl="1" indent="-342900"/>
            <a:r>
              <a:rPr lang="en-US" sz="1800" b="1" dirty="0"/>
              <a:t>Additional Risks of Emergency Powers: </a:t>
            </a:r>
            <a:r>
              <a:rPr lang="en-US" sz="1800" dirty="0"/>
              <a:t>Summarily imposed laws, mandates, restrictions, and prohibitions restrict or extinguish rights to provide and receive personalized consent-based health care and associated rights including rights to security of the person, mobility, work, expression, association, assembly, privacy and freedoms from non-consensual medical treatment or experimentation. </a:t>
            </a:r>
          </a:p>
        </p:txBody>
      </p:sp>
    </p:spTree>
    <p:extLst>
      <p:ext uri="{BB962C8B-B14F-4D97-AF65-F5344CB8AC3E}">
        <p14:creationId xmlns:p14="http://schemas.microsoft.com/office/powerpoint/2010/main" val="792433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Making — Emergency Orders</a:t>
            </a:r>
          </a:p>
        </p:txBody>
      </p:sp>
      <p:sp>
        <p:nvSpPr>
          <p:cNvPr id="3" name="Content Placeholder 2"/>
          <p:cNvSpPr>
            <a:spLocks noGrp="1"/>
          </p:cNvSpPr>
          <p:nvPr>
            <p:ph sz="quarter" idx="13"/>
          </p:nvPr>
        </p:nvSpPr>
        <p:spPr>
          <a:xfrm>
            <a:off x="444500" y="1463041"/>
            <a:ext cx="11210543" cy="4601748"/>
          </a:xfrm>
        </p:spPr>
        <p:txBody>
          <a:bodyPr>
            <a:normAutofit fontScale="40000" lnSpcReduction="20000"/>
          </a:bodyPr>
          <a:lstStyle/>
          <a:p>
            <a:pPr marL="457200" indent="-457200" algn="just">
              <a:lnSpc>
                <a:spcPct val="120000"/>
              </a:lnSpc>
              <a:buFont typeface="+mj-lt"/>
              <a:buAutoNum type="arabicPeriod" startAt="4"/>
            </a:pPr>
            <a:r>
              <a:rPr lang="en-US" sz="4800" b="1" dirty="0"/>
              <a:t>The HPOA authorizes the minister and the provincial health officer to summarily make undemocratic, apparently unreviewable, and potentially dangerous emergency orders that are:</a:t>
            </a:r>
            <a:r>
              <a:rPr lang="en-US" sz="4800" dirty="0"/>
              <a:t> </a:t>
            </a:r>
          </a:p>
          <a:p>
            <a:pPr marL="626400" lvl="1" indent="-342000">
              <a:lnSpc>
                <a:spcPct val="120000"/>
              </a:lnSpc>
            </a:pPr>
            <a:r>
              <a:rPr lang="en-US" sz="4500" dirty="0"/>
              <a:t>Based on subjective determinations of necessity and harm (ss. </a:t>
            </a:r>
            <a:r>
              <a:rPr lang="en-US" sz="4500" dirty="0">
                <a:hlinkClick r:id="rId2"/>
              </a:rPr>
              <a:t>330</a:t>
            </a:r>
            <a:r>
              <a:rPr lang="en-US" sz="4500" dirty="0"/>
              <a:t>, </a:t>
            </a:r>
            <a:r>
              <a:rPr lang="en-US" sz="4500" dirty="0">
                <a:hlinkClick r:id="rId3"/>
              </a:rPr>
              <a:t>333</a:t>
            </a:r>
            <a:r>
              <a:rPr lang="en-US" sz="4500" dirty="0"/>
              <a:t>) and on subjective opinions of appropriateness, proportionality and benefit (s.</a:t>
            </a:r>
            <a:r>
              <a:rPr lang="en-US" sz="4500" dirty="0">
                <a:hlinkClick r:id="rId4"/>
              </a:rPr>
              <a:t>335</a:t>
            </a:r>
            <a:r>
              <a:rPr lang="en-US" sz="4500" dirty="0"/>
              <a:t> (2) (a)) </a:t>
            </a:r>
          </a:p>
          <a:p>
            <a:pPr marL="626400" lvl="1" indent="-342000">
              <a:lnSpc>
                <a:spcPct val="120000"/>
              </a:lnSpc>
            </a:pPr>
            <a:r>
              <a:rPr lang="en-US" sz="4500" dirty="0"/>
              <a:t>Made without release or debate of the information needed to assess the safety, efficacy  necessity, proportionality, or legitimacy of the emergency orders </a:t>
            </a:r>
          </a:p>
          <a:p>
            <a:pPr marL="626400" lvl="1" indent="-342000">
              <a:lnSpc>
                <a:spcPct val="120000"/>
              </a:lnSpc>
            </a:pPr>
            <a:r>
              <a:rPr lang="en-US" sz="4500" dirty="0"/>
              <a:t>Restricted to one or more persons, classes of persons, or geographical areas (s. </a:t>
            </a:r>
            <a:r>
              <a:rPr lang="en-US" sz="4500" dirty="0">
                <a:hlinkClick r:id="rId5"/>
              </a:rPr>
              <a:t>327</a:t>
            </a:r>
            <a:r>
              <a:rPr lang="en-US" sz="4500" dirty="0"/>
              <a:t> (2))</a:t>
            </a:r>
          </a:p>
          <a:p>
            <a:pPr marL="626400" lvl="1" indent="-342000">
              <a:lnSpc>
                <a:spcPct val="120000"/>
              </a:lnSpc>
            </a:pPr>
            <a:r>
              <a:rPr lang="en-US" sz="4500" dirty="0"/>
              <a:t>Made without notice to or oversight by, MLAs, the public, or the affected health professions, occupations, or patients (s. </a:t>
            </a:r>
            <a:r>
              <a:rPr lang="en-US" sz="4500" dirty="0">
                <a:hlinkClick r:id="rId6"/>
              </a:rPr>
              <a:t>326</a:t>
            </a:r>
            <a:r>
              <a:rPr lang="en-US" sz="4500" dirty="0"/>
              <a:t> to </a:t>
            </a:r>
            <a:r>
              <a:rPr lang="en-US" sz="4500" dirty="0">
                <a:hlinkClick r:id="rId7"/>
              </a:rPr>
              <a:t>329</a:t>
            </a:r>
            <a:r>
              <a:rPr lang="en-US" sz="4500" dirty="0"/>
              <a:t>)</a:t>
            </a:r>
          </a:p>
          <a:p>
            <a:endParaRPr lang="en-US" dirty="0"/>
          </a:p>
        </p:txBody>
      </p:sp>
    </p:spTree>
    <p:extLst>
      <p:ext uri="{BB962C8B-B14F-4D97-AF65-F5344CB8AC3E}">
        <p14:creationId xmlns:p14="http://schemas.microsoft.com/office/powerpoint/2010/main" val="3099668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Making — Emergency Orders </a:t>
            </a:r>
          </a:p>
        </p:txBody>
      </p:sp>
      <p:sp>
        <p:nvSpPr>
          <p:cNvPr id="3" name="Content Placeholder 2"/>
          <p:cNvSpPr>
            <a:spLocks noGrp="1"/>
          </p:cNvSpPr>
          <p:nvPr>
            <p:ph sz="quarter" idx="13"/>
          </p:nvPr>
        </p:nvSpPr>
        <p:spPr>
          <a:xfrm>
            <a:off x="444501" y="1463041"/>
            <a:ext cx="11210543" cy="5058158"/>
          </a:xfrm>
        </p:spPr>
        <p:txBody>
          <a:bodyPr>
            <a:normAutofit/>
          </a:bodyPr>
          <a:lstStyle/>
          <a:p>
            <a:pPr algn="just"/>
            <a:r>
              <a:rPr lang="en-US" sz="1900" b="1" dirty="0"/>
              <a:t>4. (cont’d) The HPOA authorizes imposition of emergency orders that are:</a:t>
            </a:r>
            <a:r>
              <a:rPr lang="en-US" sz="1900" dirty="0"/>
              <a:t> </a:t>
            </a:r>
          </a:p>
          <a:p>
            <a:pPr marL="626364" lvl="1" indent="-342900"/>
            <a:r>
              <a:rPr lang="en-US" sz="1800" dirty="0"/>
              <a:t>Made without notice, other than to appointees who lack independence and possibly competence or impartiality (ss. </a:t>
            </a:r>
            <a:r>
              <a:rPr lang="en-US" sz="1800" dirty="0">
                <a:hlinkClick r:id="rId2"/>
              </a:rPr>
              <a:t>326</a:t>
            </a:r>
            <a:r>
              <a:rPr lang="en-US" sz="1800" dirty="0"/>
              <a:t> to </a:t>
            </a:r>
            <a:r>
              <a:rPr lang="en-US" sz="1800" dirty="0">
                <a:hlinkClick r:id="rId3"/>
              </a:rPr>
              <a:t>329</a:t>
            </a:r>
            <a:r>
              <a:rPr lang="en-US" sz="1800" dirty="0"/>
              <a:t>) to act in the public interest</a:t>
            </a:r>
          </a:p>
          <a:p>
            <a:pPr lvl="3" indent="-342000">
              <a:buFont typeface="Courier New" panose="02070309020205020404" pitchFamily="49" charset="0"/>
              <a:buChar char="o"/>
            </a:pPr>
            <a:r>
              <a:rPr lang="en-US" sz="1800" dirty="0"/>
              <a:t>Before making an emergency order, the minister and provincial health officer must give notice to and </a:t>
            </a:r>
            <a:r>
              <a:rPr lang="en-US" sz="1800" i="1" dirty="0"/>
              <a:t>make reasonable efforts</a:t>
            </a:r>
            <a:r>
              <a:rPr lang="en-US" sz="1800" dirty="0"/>
              <a:t> to consult: the superintendent, the Health Professions Review Board and affected regulators (s. </a:t>
            </a:r>
            <a:r>
              <a:rPr lang="en-US" sz="1800" dirty="0">
                <a:hlinkClick r:id="rId3"/>
              </a:rPr>
              <a:t>329</a:t>
            </a:r>
            <a:r>
              <a:rPr lang="en-US" sz="1800" dirty="0"/>
              <a:t> (a)), all of whom are appointees</a:t>
            </a:r>
          </a:p>
          <a:p>
            <a:pPr lvl="3" indent="-342000">
              <a:buFont typeface="Courier New" panose="02070309020205020404" pitchFamily="49" charset="0"/>
              <a:buChar char="o"/>
            </a:pPr>
            <a:r>
              <a:rPr lang="en-US" sz="1800" dirty="0"/>
              <a:t>The provincial health officer must give notice to the minister and advise of any objections raised by the above-named appointees (s. </a:t>
            </a:r>
            <a:r>
              <a:rPr lang="en-US" sz="1800" dirty="0">
                <a:hlinkClick r:id="rId3"/>
              </a:rPr>
              <a:t>329</a:t>
            </a:r>
            <a:r>
              <a:rPr lang="en-US" sz="1800" dirty="0"/>
              <a:t> (b)) </a:t>
            </a:r>
          </a:p>
          <a:p>
            <a:pPr marL="626364" lvl="1" indent="-342900"/>
            <a:r>
              <a:rPr lang="en-US" sz="1800" dirty="0"/>
              <a:t>Based on any regulation, code, standard, or rule, enacted in any other jurisdiction or “set by a provincial, national or international body or any other body that may make codes, standards or rules, or published by a laboratory…” (s. </a:t>
            </a:r>
            <a:r>
              <a:rPr lang="en-US" sz="1800" dirty="0">
                <a:hlinkClick r:id="rId4"/>
              </a:rPr>
              <a:t>335</a:t>
            </a:r>
            <a:r>
              <a:rPr lang="en-US" sz="1800" dirty="0"/>
              <a:t> (2)) adopted by the provincial health officer </a:t>
            </a:r>
          </a:p>
        </p:txBody>
      </p:sp>
    </p:spTree>
    <p:extLst>
      <p:ext uri="{BB962C8B-B14F-4D97-AF65-F5344CB8AC3E}">
        <p14:creationId xmlns:p14="http://schemas.microsoft.com/office/powerpoint/2010/main" val="3099284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8EE2F-0B04-7EBF-E1D6-39F23F5DEBC5}"/>
              </a:ext>
            </a:extLst>
          </p:cNvPr>
          <p:cNvSpPr>
            <a:spLocks noGrp="1"/>
          </p:cNvSpPr>
          <p:nvPr>
            <p:ph type="title"/>
          </p:nvPr>
        </p:nvSpPr>
        <p:spPr/>
        <p:txBody>
          <a:bodyPr/>
          <a:lstStyle/>
          <a:p>
            <a:r>
              <a:rPr lang="en-CA" dirty="0"/>
              <a:t>Table of Contents</a:t>
            </a:r>
          </a:p>
        </p:txBody>
      </p:sp>
      <p:sp>
        <p:nvSpPr>
          <p:cNvPr id="3" name="Content Placeholder 2">
            <a:extLst>
              <a:ext uri="{FF2B5EF4-FFF2-40B4-BE49-F238E27FC236}">
                <a16:creationId xmlns:a16="http://schemas.microsoft.com/office/drawing/2014/main" id="{70B6920E-72C5-79E5-C19C-A6E3200A23B9}"/>
              </a:ext>
            </a:extLst>
          </p:cNvPr>
          <p:cNvSpPr>
            <a:spLocks noGrp="1"/>
          </p:cNvSpPr>
          <p:nvPr>
            <p:ph sz="quarter" idx="13"/>
          </p:nvPr>
        </p:nvSpPr>
        <p:spPr>
          <a:xfrm>
            <a:off x="444500" y="1463039"/>
            <a:ext cx="11210543" cy="4964351"/>
          </a:xfrm>
        </p:spPr>
        <p:txBody>
          <a:bodyPr numCol="2">
            <a:normAutofit fontScale="85000" lnSpcReduction="10000"/>
          </a:bodyPr>
          <a:lstStyle/>
          <a:p>
            <a:pPr marL="457200" indent="-457200">
              <a:buFont typeface="+mj-lt"/>
              <a:buAutoNum type="arabicPeriod"/>
            </a:pPr>
            <a:r>
              <a:rPr lang="en-CA" sz="2100" b="1" dirty="0"/>
              <a:t>Overview: What is the HPOA? (3 – 7)</a:t>
            </a:r>
          </a:p>
          <a:p>
            <a:pPr marL="741600" lvl="1" indent="-457200"/>
            <a:r>
              <a:rPr lang="en-CA" sz="2100" dirty="0"/>
              <a:t>Background</a:t>
            </a:r>
          </a:p>
          <a:p>
            <a:pPr marL="741600" lvl="1" indent="-457200"/>
            <a:r>
              <a:rPr lang="en-CA" sz="2100" dirty="0"/>
              <a:t>Recall</a:t>
            </a:r>
          </a:p>
          <a:p>
            <a:pPr marL="741600" lvl="1" indent="-457200"/>
            <a:r>
              <a:rPr lang="en-CA" sz="2100" dirty="0"/>
              <a:t>Purpose of the HPOA</a:t>
            </a:r>
          </a:p>
          <a:p>
            <a:pPr marL="457200" indent="-457200">
              <a:buFont typeface="+mj-lt"/>
              <a:buAutoNum type="arabicPeriod"/>
            </a:pPr>
            <a:r>
              <a:rPr lang="en-CA" sz="2100" b="1" dirty="0"/>
              <a:t>The HPOA itself (8 – 29) </a:t>
            </a:r>
          </a:p>
          <a:p>
            <a:pPr marL="740664" lvl="1" indent="-457200"/>
            <a:r>
              <a:rPr lang="en-CA" sz="2100" dirty="0"/>
              <a:t>A closer look at major areas of concern</a:t>
            </a:r>
          </a:p>
          <a:p>
            <a:pPr marL="457200" indent="-457200">
              <a:buFont typeface="+mj-lt"/>
              <a:buAutoNum type="arabicPeriod"/>
            </a:pPr>
            <a:r>
              <a:rPr lang="en-CA" sz="2100" b="1" dirty="0"/>
              <a:t>Amalgamation to date (30 – 32) </a:t>
            </a:r>
          </a:p>
          <a:p>
            <a:pPr marL="740664" lvl="1" indent="-457200"/>
            <a:r>
              <a:rPr lang="en-CA" sz="2100" dirty="0"/>
              <a:t> Consolidation of health colleges</a:t>
            </a:r>
          </a:p>
          <a:p>
            <a:pPr marL="740664" lvl="1" indent="-457200"/>
            <a:r>
              <a:rPr lang="en-CA" sz="2100" dirty="0"/>
              <a:t>Appointments and funding</a:t>
            </a:r>
          </a:p>
          <a:p>
            <a:pPr marL="457200" indent="-457200">
              <a:buFont typeface="+mj-lt"/>
              <a:buAutoNum type="arabicPeriod"/>
            </a:pPr>
            <a:r>
              <a:rPr lang="en-CA" sz="2100" b="1" dirty="0"/>
              <a:t>Key Implications of the HPOA (33 – 35)</a:t>
            </a:r>
          </a:p>
          <a:p>
            <a:pPr marL="740664" lvl="1" indent="-457200"/>
            <a:r>
              <a:rPr lang="en-CA" sz="2100" dirty="0"/>
              <a:t>Impact on health care</a:t>
            </a:r>
          </a:p>
          <a:p>
            <a:pPr marL="740664" lvl="1" indent="-457200"/>
            <a:r>
              <a:rPr lang="en-CA" sz="2100" dirty="0"/>
              <a:t>Impact on rights </a:t>
            </a:r>
          </a:p>
          <a:p>
            <a:pPr marL="740664" lvl="1" indent="-457200"/>
            <a:r>
              <a:rPr lang="en-CA" sz="2100" dirty="0"/>
              <a:t>Impact on democracy</a:t>
            </a:r>
          </a:p>
          <a:p>
            <a:pPr marL="457200" indent="-457200">
              <a:buFont typeface="+mj-lt"/>
              <a:buAutoNum type="arabicPeriod"/>
            </a:pPr>
            <a:r>
              <a:rPr lang="en-CA" sz="2100" b="1" dirty="0"/>
              <a:t>Conclusion (36)</a:t>
            </a:r>
          </a:p>
          <a:p>
            <a:pPr marL="457200" indent="-457200">
              <a:buFont typeface="+mj-lt"/>
              <a:buAutoNum type="arabicPeriod"/>
            </a:pPr>
            <a:r>
              <a:rPr lang="en-CA" sz="2100" b="1" dirty="0"/>
              <a:t>Glossary (37-40)</a:t>
            </a:r>
          </a:p>
          <a:p>
            <a:pPr marL="457200" indent="-457200">
              <a:buFont typeface="+mj-lt"/>
              <a:buAutoNum type="arabicPeriod"/>
            </a:pPr>
            <a:endParaRPr lang="en-CA" sz="2000" dirty="0"/>
          </a:p>
          <a:p>
            <a:pPr marL="457200" indent="-457200">
              <a:buFont typeface="+mj-lt"/>
              <a:buAutoNum type="arabicPeriod"/>
            </a:pPr>
            <a:endParaRPr lang="en-CA" sz="2000" b="1" dirty="0">
              <a:highlight>
                <a:srgbClr val="FFFF00"/>
              </a:highlight>
            </a:endParaRPr>
          </a:p>
        </p:txBody>
      </p:sp>
    </p:spTree>
    <p:extLst>
      <p:ext uri="{BB962C8B-B14F-4D97-AF65-F5344CB8AC3E}">
        <p14:creationId xmlns:p14="http://schemas.microsoft.com/office/powerpoint/2010/main" val="1136827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Making — Emergency Orders</a:t>
            </a:r>
          </a:p>
        </p:txBody>
      </p:sp>
      <p:sp>
        <p:nvSpPr>
          <p:cNvPr id="3" name="Content Placeholder 2"/>
          <p:cNvSpPr>
            <a:spLocks noGrp="1"/>
          </p:cNvSpPr>
          <p:nvPr>
            <p:ph sz="quarter" idx="13"/>
          </p:nvPr>
        </p:nvSpPr>
        <p:spPr>
          <a:xfrm>
            <a:off x="444500" y="1463040"/>
            <a:ext cx="11210543" cy="4962474"/>
          </a:xfrm>
        </p:spPr>
        <p:txBody>
          <a:bodyPr>
            <a:normAutofit/>
          </a:bodyPr>
          <a:lstStyle/>
          <a:p>
            <a:pPr marL="457200" indent="-457200">
              <a:buFont typeface="+mj-lt"/>
              <a:buAutoNum type="arabicPeriod" startAt="5"/>
            </a:pPr>
            <a:r>
              <a:rPr lang="en-US" sz="1900" b="1" dirty="0"/>
              <a:t>The HPOA (s. </a:t>
            </a:r>
            <a:r>
              <a:rPr lang="en-US" sz="1900" b="1" dirty="0">
                <a:hlinkClick r:id="rId2"/>
              </a:rPr>
              <a:t>335</a:t>
            </a:r>
            <a:r>
              <a:rPr lang="en-US" sz="1900" b="1" dirty="0"/>
              <a:t>) authorizes the provincial health officer to adopt as law in BC, laws enacted in any other jurisdiction and rules adopted by any state or non-state body anywhere:</a:t>
            </a:r>
            <a:endParaRPr lang="en-US" sz="1900" dirty="0"/>
          </a:p>
          <a:p>
            <a:pPr marL="1028700" lvl="2" indent="-342900">
              <a:buFont typeface="Courier New" panose="02070309020205020404" pitchFamily="49" charset="0"/>
              <a:buChar char="o"/>
            </a:pPr>
            <a:r>
              <a:rPr lang="en-US" sz="1900" dirty="0"/>
              <a:t>in the sole discretion of the provincial health officer</a:t>
            </a:r>
          </a:p>
          <a:p>
            <a:pPr marL="1028700" lvl="2" indent="-342900">
              <a:buFont typeface="Courier New" panose="02070309020205020404" pitchFamily="49" charset="0"/>
              <a:buChar char="o"/>
            </a:pPr>
            <a:r>
              <a:rPr lang="en-US" sz="1900" dirty="0"/>
              <a:t>if adoption is “appropriate,” in the personal, subjective opinion of the provincial health officer</a:t>
            </a:r>
          </a:p>
          <a:p>
            <a:pPr marL="1028700" lvl="2" indent="-342900">
              <a:buFont typeface="Courier New" panose="02070309020205020404" pitchFamily="49" charset="0"/>
              <a:buChar char="o"/>
            </a:pPr>
            <a:r>
              <a:rPr lang="en-US" sz="1900" dirty="0"/>
              <a:t>with no requirement that the rules adopted as law serve a public purpose or be consistent with domestic or international law obligations or the rule of law </a:t>
            </a:r>
          </a:p>
          <a:p>
            <a:pPr marL="1028700" lvl="2" indent="-342900">
              <a:buFont typeface="Courier New" panose="02070309020205020404" pitchFamily="49" charset="0"/>
              <a:buChar char="o"/>
            </a:pPr>
            <a:r>
              <a:rPr lang="en-US" sz="1900" dirty="0"/>
              <a:t>without any notice to, consultation with, debate by, or consensus of the Legislative Assembly, the public, health practitioners, and without evidence justifying adoption</a:t>
            </a:r>
          </a:p>
          <a:p>
            <a:pPr marL="626364" lvl="1" indent="-342900"/>
            <a:r>
              <a:rPr lang="en-US" sz="1900" b="1" dirty="0"/>
              <a:t>Section </a:t>
            </a:r>
            <a:r>
              <a:rPr lang="en-US" sz="1900" b="1" dirty="0">
                <a:hlinkClick r:id="rId2"/>
              </a:rPr>
              <a:t>335</a:t>
            </a:r>
            <a:r>
              <a:rPr lang="en-US" sz="1900" b="1" dirty="0"/>
              <a:t> would, for example, allow adoption of all or some of the International Health Regulations as law in BC, including measures restricting or violating guaranteed rights</a:t>
            </a:r>
            <a:endParaRPr lang="en-US" sz="1900" dirty="0"/>
          </a:p>
        </p:txBody>
      </p:sp>
    </p:spTree>
    <p:extLst>
      <p:ext uri="{BB962C8B-B14F-4D97-AF65-F5344CB8AC3E}">
        <p14:creationId xmlns:p14="http://schemas.microsoft.com/office/powerpoint/2010/main" val="18794624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2C6A9-99C7-394F-92E0-8C2B6B36123C}"/>
              </a:ext>
            </a:extLst>
          </p:cNvPr>
          <p:cNvSpPr>
            <a:spLocks noGrp="1"/>
          </p:cNvSpPr>
          <p:nvPr>
            <p:ph type="title"/>
          </p:nvPr>
        </p:nvSpPr>
        <p:spPr/>
        <p:txBody>
          <a:bodyPr/>
          <a:lstStyle/>
          <a:p>
            <a:r>
              <a:rPr lang="en-US" dirty="0"/>
              <a:t>Enforcement &amp; Punishments for Non-Compliance</a:t>
            </a:r>
          </a:p>
        </p:txBody>
      </p:sp>
      <p:sp>
        <p:nvSpPr>
          <p:cNvPr id="3" name="Content Placeholder 2">
            <a:extLst>
              <a:ext uri="{FF2B5EF4-FFF2-40B4-BE49-F238E27FC236}">
                <a16:creationId xmlns:a16="http://schemas.microsoft.com/office/drawing/2014/main" id="{5F864566-702F-634A-8C89-B1484F9B8860}"/>
              </a:ext>
            </a:extLst>
          </p:cNvPr>
          <p:cNvSpPr>
            <a:spLocks noGrp="1"/>
          </p:cNvSpPr>
          <p:nvPr>
            <p:ph sz="quarter" idx="13"/>
          </p:nvPr>
        </p:nvSpPr>
        <p:spPr/>
        <p:txBody>
          <a:bodyPr>
            <a:normAutofit/>
          </a:bodyPr>
          <a:lstStyle/>
          <a:p>
            <a:pPr marL="457200" lvl="0" indent="-457200">
              <a:spcBef>
                <a:spcPts val="2400"/>
              </a:spcBef>
              <a:spcAft>
                <a:spcPts val="2400"/>
              </a:spcAft>
              <a:buFont typeface="+mj-lt"/>
              <a:buAutoNum type="arabicPeriod"/>
            </a:pPr>
            <a:r>
              <a:rPr lang="en-US" sz="1900" b="1" dirty="0"/>
              <a:t>The HPOA imposes severe penalties for acts of misconduct that include temporary or permanent loss of licenses to practice and employment and for criminal offences, fines up to $500,000, imprisonment up to 2 years</a:t>
            </a:r>
            <a:r>
              <a:rPr lang="en-US" sz="1900" dirty="0"/>
              <a:t> (s. 518), and additional penalties for each day that the offence continues (</a:t>
            </a:r>
            <a:r>
              <a:rPr lang="en-US" sz="1900" dirty="0">
                <a:hlinkClick r:id="rId2"/>
              </a:rPr>
              <a:t>517</a:t>
            </a:r>
            <a:r>
              <a:rPr lang="en-US" sz="1900" dirty="0"/>
              <a:t>)  </a:t>
            </a:r>
          </a:p>
          <a:p>
            <a:pPr marL="457200" indent="-457200">
              <a:spcBef>
                <a:spcPts val="2400"/>
              </a:spcBef>
              <a:spcAft>
                <a:spcPts val="2400"/>
              </a:spcAft>
              <a:buFont typeface="+mj-lt"/>
              <a:buAutoNum type="arabicPeriod"/>
            </a:pPr>
            <a:r>
              <a:rPr lang="en-US" sz="1900" b="1" dirty="0"/>
              <a:t>The HPOA authorizes “the minister, a board or a health occupation director” to establish all medical and ethical standards along with standards governing eligibility to practice and accreditation (s. </a:t>
            </a:r>
            <a:r>
              <a:rPr lang="en-US" sz="1900" b="1" dirty="0">
                <a:hlinkClick r:id="rId3"/>
              </a:rPr>
              <a:t>7</a:t>
            </a:r>
            <a:r>
              <a:rPr lang="en-US" sz="1900" b="1" dirty="0"/>
              <a:t> (1)) </a:t>
            </a:r>
            <a:r>
              <a:rPr lang="en-US" sz="1900" dirty="0">
                <a:solidFill>
                  <a:srgbClr val="FF0066"/>
                </a:solidFill>
              </a:rPr>
              <a:t> </a:t>
            </a:r>
            <a:endParaRPr lang="en-US" sz="1900" dirty="0"/>
          </a:p>
          <a:p>
            <a:pPr marL="457200" lvl="0" indent="-457200">
              <a:spcBef>
                <a:spcPts val="2400"/>
              </a:spcBef>
              <a:spcAft>
                <a:spcPts val="2400"/>
              </a:spcAft>
              <a:buFont typeface="+mj-lt"/>
              <a:buAutoNum type="arabicPeriod"/>
            </a:pPr>
            <a:r>
              <a:rPr lang="en-US" sz="1900" b="1" dirty="0"/>
              <a:t>The HPOA imposes a mandatory duty on licensees to report other licensees</a:t>
            </a:r>
            <a:r>
              <a:rPr lang="en-US" sz="1900" dirty="0"/>
              <a:t> believed to be “not fit to practice” or to present “a significant risk of harm to the public“ (s. </a:t>
            </a:r>
            <a:r>
              <a:rPr lang="en-US" sz="1900" dirty="0">
                <a:hlinkClick r:id="rId4"/>
              </a:rPr>
              <a:t>85</a:t>
            </a:r>
            <a:r>
              <a:rPr lang="en-US" sz="1900" dirty="0"/>
              <a:t>)</a:t>
            </a:r>
          </a:p>
        </p:txBody>
      </p:sp>
    </p:spTree>
    <p:extLst>
      <p:ext uri="{BB962C8B-B14F-4D97-AF65-F5344CB8AC3E}">
        <p14:creationId xmlns:p14="http://schemas.microsoft.com/office/powerpoint/2010/main" val="532218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827E2E91-1F95-0B6C-CBDA-DD5808D97567}"/>
              </a:ext>
            </a:extLst>
          </p:cNvPr>
          <p:cNvSpPr/>
          <p:nvPr/>
        </p:nvSpPr>
        <p:spPr>
          <a:xfrm>
            <a:off x="840890" y="4926485"/>
            <a:ext cx="10510221" cy="1612860"/>
          </a:xfrm>
          <a:prstGeom prst="roundRect">
            <a:avLst/>
          </a:prstGeom>
          <a:solidFill>
            <a:schemeClr val="bg1">
              <a:lumMod val="8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 name="Title 1">
            <a:extLst>
              <a:ext uri="{FF2B5EF4-FFF2-40B4-BE49-F238E27FC236}">
                <a16:creationId xmlns:a16="http://schemas.microsoft.com/office/drawing/2014/main" id="{4132C6A9-99C7-394F-92E0-8C2B6B36123C}"/>
              </a:ext>
            </a:extLst>
          </p:cNvPr>
          <p:cNvSpPr>
            <a:spLocks noGrp="1"/>
          </p:cNvSpPr>
          <p:nvPr>
            <p:ph type="title"/>
          </p:nvPr>
        </p:nvSpPr>
        <p:spPr/>
        <p:txBody>
          <a:bodyPr/>
          <a:lstStyle/>
          <a:p>
            <a:r>
              <a:rPr lang="en-US" dirty="0"/>
              <a:t>Enforcement &amp; Punishments for Non-Compliance</a:t>
            </a:r>
          </a:p>
        </p:txBody>
      </p:sp>
      <p:sp>
        <p:nvSpPr>
          <p:cNvPr id="3" name="Content Placeholder 2">
            <a:extLst>
              <a:ext uri="{FF2B5EF4-FFF2-40B4-BE49-F238E27FC236}">
                <a16:creationId xmlns:a16="http://schemas.microsoft.com/office/drawing/2014/main" id="{5F864566-702F-634A-8C89-B1484F9B8860}"/>
              </a:ext>
            </a:extLst>
          </p:cNvPr>
          <p:cNvSpPr>
            <a:spLocks noGrp="1"/>
          </p:cNvSpPr>
          <p:nvPr>
            <p:ph sz="quarter" idx="13"/>
          </p:nvPr>
        </p:nvSpPr>
        <p:spPr>
          <a:xfrm>
            <a:off x="444500" y="1463040"/>
            <a:ext cx="11210543" cy="3302598"/>
          </a:xfrm>
        </p:spPr>
        <p:txBody>
          <a:bodyPr>
            <a:normAutofit/>
          </a:bodyPr>
          <a:lstStyle/>
          <a:p>
            <a:pPr marL="457200" indent="-457200" algn="just">
              <a:buFont typeface="+mj-lt"/>
              <a:buAutoNum type="arabicPeriod" startAt="4"/>
            </a:pPr>
            <a:r>
              <a:rPr lang="en-US" sz="1900" b="1" dirty="0"/>
              <a:t>The HPOA authorizes appointees to suspend a license to practice without notice to the practitioner and before a complaint has been investigated or determined</a:t>
            </a:r>
            <a:r>
              <a:rPr lang="en-US" sz="1900" dirty="0"/>
              <a:t> </a:t>
            </a:r>
          </a:p>
          <a:p>
            <a:pPr marL="1028700" lvl="2" indent="-342900"/>
            <a:r>
              <a:rPr lang="en-US" sz="1800" dirty="0"/>
              <a:t>A registrar can suspend a practice license by summary protection order before a complaint is referred to an investigation committee (ss. </a:t>
            </a:r>
            <a:r>
              <a:rPr lang="en-US" sz="1800" dirty="0">
                <a:hlinkClick r:id="rId3"/>
              </a:rPr>
              <a:t>122</a:t>
            </a:r>
            <a:r>
              <a:rPr lang="en-US" sz="1800" dirty="0"/>
              <a:t> (1) and </a:t>
            </a:r>
            <a:r>
              <a:rPr lang="en-US" sz="1800" dirty="0">
                <a:hlinkClick r:id="rId4"/>
              </a:rPr>
              <a:t>153</a:t>
            </a:r>
            <a:r>
              <a:rPr lang="en-US" sz="1800" dirty="0"/>
              <a:t>)</a:t>
            </a:r>
          </a:p>
          <a:p>
            <a:pPr marL="1485900" lvl="3" indent="-342900">
              <a:buFont typeface="Courier New" panose="02070309020205020404" pitchFamily="49" charset="0"/>
              <a:buChar char="o"/>
            </a:pPr>
            <a:r>
              <a:rPr lang="en-US" sz="1800" dirty="0"/>
              <a:t>A health occupation director can also make summary protection orders (s. </a:t>
            </a:r>
            <a:r>
              <a:rPr lang="en-US" sz="1800" dirty="0">
                <a:hlinkClick r:id="rId5"/>
              </a:rPr>
              <a:t>225</a:t>
            </a:r>
            <a:r>
              <a:rPr lang="en-US" sz="1800" dirty="0"/>
              <a:t>)</a:t>
            </a:r>
          </a:p>
          <a:p>
            <a:pPr marL="1028700" lvl="2" indent="-342900"/>
            <a:r>
              <a:rPr lang="en-US" sz="1800" dirty="0"/>
              <a:t>Section </a:t>
            </a:r>
            <a:r>
              <a:rPr lang="en-US" sz="1800" dirty="0">
                <a:hlinkClick r:id="rId6"/>
              </a:rPr>
              <a:t>259</a:t>
            </a:r>
            <a:r>
              <a:rPr lang="en-US" sz="1800" dirty="0"/>
              <a:t> authorizes summary protection orders when, </a:t>
            </a:r>
            <a:r>
              <a:rPr lang="en-US" sz="1800" i="1" dirty="0"/>
              <a:t>inter alia</a:t>
            </a:r>
            <a:r>
              <a:rPr lang="en-US" sz="1800" dirty="0"/>
              <a:t>, “a respondent is providing false or misleading information to patients or the public” What constitutes false and misleading information is not defined.</a:t>
            </a:r>
            <a:endParaRPr lang="en-US" dirty="0"/>
          </a:p>
        </p:txBody>
      </p:sp>
      <p:sp>
        <p:nvSpPr>
          <p:cNvPr id="5" name="TextBox 4">
            <a:extLst>
              <a:ext uri="{FF2B5EF4-FFF2-40B4-BE49-F238E27FC236}">
                <a16:creationId xmlns:a16="http://schemas.microsoft.com/office/drawing/2014/main" id="{1BD1C995-DDA1-DFF7-1555-BDAFEAFF769C}"/>
              </a:ext>
            </a:extLst>
          </p:cNvPr>
          <p:cNvSpPr txBox="1"/>
          <p:nvPr/>
        </p:nvSpPr>
        <p:spPr>
          <a:xfrm>
            <a:off x="840889" y="5083385"/>
            <a:ext cx="10119508" cy="1200329"/>
          </a:xfrm>
          <a:prstGeom prst="rect">
            <a:avLst/>
          </a:prstGeom>
          <a:noFill/>
        </p:spPr>
        <p:txBody>
          <a:bodyPr wrap="square" rtlCol="0">
            <a:spAutoFit/>
          </a:bodyPr>
          <a:lstStyle/>
          <a:p>
            <a:pPr marL="402336" lvl="2" indent="0" algn="just">
              <a:buNone/>
            </a:pPr>
            <a:r>
              <a:rPr lang="en-US" sz="1800" dirty="0">
                <a:solidFill>
                  <a:schemeClr val="bg2">
                    <a:lumMod val="25000"/>
                  </a:schemeClr>
                </a:solidFill>
              </a:rPr>
              <a:t>A summary protection order can be issued without notice or hearing (s. </a:t>
            </a:r>
            <a:r>
              <a:rPr lang="en-US" sz="1800" dirty="0">
                <a:solidFill>
                  <a:schemeClr val="bg2">
                    <a:lumMod val="25000"/>
                  </a:schemeClr>
                </a:solidFill>
                <a:hlinkClick r:id="rId7"/>
              </a:rPr>
              <a:t>260</a:t>
            </a:r>
            <a:r>
              <a:rPr lang="en-US" sz="1800" dirty="0">
                <a:solidFill>
                  <a:schemeClr val="bg2">
                    <a:lumMod val="25000"/>
                  </a:schemeClr>
                </a:solidFill>
              </a:rPr>
              <a:t>). Regarding the arbitrariness of the term ‘misleading’, see US District Court decision of 25/01/23 granting an interim injunction against enforcement of provisions allowing discipline of doctors for spreading misinformation.</a:t>
            </a:r>
            <a:r>
              <a:rPr lang="en-US" sz="1800" u="sng" dirty="0">
                <a:solidFill>
                  <a:schemeClr val="bg2">
                    <a:lumMod val="25000"/>
                  </a:schemeClr>
                </a:solidFill>
              </a:rPr>
              <a:t> </a:t>
            </a:r>
            <a:endParaRPr lang="en-CA" sz="1800" dirty="0">
              <a:solidFill>
                <a:schemeClr val="bg2">
                  <a:lumMod val="25000"/>
                </a:schemeClr>
              </a:solidFill>
            </a:endParaRPr>
          </a:p>
        </p:txBody>
      </p:sp>
    </p:spTree>
    <p:extLst>
      <p:ext uri="{BB962C8B-B14F-4D97-AF65-F5344CB8AC3E}">
        <p14:creationId xmlns:p14="http://schemas.microsoft.com/office/powerpoint/2010/main" val="33266881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2DF04-D35A-CB4B-AB1F-67EE09399213}"/>
              </a:ext>
            </a:extLst>
          </p:cNvPr>
          <p:cNvSpPr>
            <a:spLocks noGrp="1"/>
          </p:cNvSpPr>
          <p:nvPr>
            <p:ph type="title"/>
          </p:nvPr>
        </p:nvSpPr>
        <p:spPr/>
        <p:txBody>
          <a:bodyPr/>
          <a:lstStyle/>
          <a:p>
            <a:r>
              <a:rPr lang="en-US" dirty="0"/>
              <a:t>Data Collection and Control</a:t>
            </a:r>
          </a:p>
        </p:txBody>
      </p:sp>
      <p:sp>
        <p:nvSpPr>
          <p:cNvPr id="3" name="Content Placeholder 2">
            <a:extLst>
              <a:ext uri="{FF2B5EF4-FFF2-40B4-BE49-F238E27FC236}">
                <a16:creationId xmlns:a16="http://schemas.microsoft.com/office/drawing/2014/main" id="{0FB66C9F-8E02-F54B-B285-1C3078C8989B}"/>
              </a:ext>
            </a:extLst>
          </p:cNvPr>
          <p:cNvSpPr>
            <a:spLocks noGrp="1"/>
          </p:cNvSpPr>
          <p:nvPr>
            <p:ph sz="quarter" idx="13"/>
          </p:nvPr>
        </p:nvSpPr>
        <p:spPr>
          <a:xfrm>
            <a:off x="444500" y="1463039"/>
            <a:ext cx="11210544" cy="4964351"/>
          </a:xfrm>
        </p:spPr>
        <p:txBody>
          <a:bodyPr>
            <a:normAutofit/>
          </a:bodyPr>
          <a:lstStyle/>
          <a:p>
            <a:pPr marL="457200" indent="-457200">
              <a:spcBef>
                <a:spcPts val="1200"/>
              </a:spcBef>
              <a:spcAft>
                <a:spcPts val="1800"/>
              </a:spcAft>
              <a:buFont typeface="+mj-lt"/>
              <a:buAutoNum type="arabicPeriod"/>
            </a:pPr>
            <a:r>
              <a:rPr lang="en-US" sz="1900" b="1" dirty="0"/>
              <a:t>The HPOA allows invasion of patient and professional privacy:</a:t>
            </a:r>
            <a:r>
              <a:rPr lang="en-US" sz="1900" dirty="0"/>
              <a:t> The HPOA allows the collection, use, and disclosure of confidential information even “…for purposes…not covered by the Act” (s. </a:t>
            </a:r>
            <a:r>
              <a:rPr lang="en-US" sz="1900" dirty="0">
                <a:hlinkClick r:id="rId2"/>
              </a:rPr>
              <a:t>530</a:t>
            </a:r>
            <a:r>
              <a:rPr lang="en-US" sz="1900" dirty="0"/>
              <a:t>). This section allows an order for the collection, use and disclosure of personal information excluded from disclosure by sections </a:t>
            </a:r>
            <a:r>
              <a:rPr lang="en-US" sz="1900" dirty="0">
                <a:hlinkClick r:id="rId3"/>
              </a:rPr>
              <a:t>491</a:t>
            </a:r>
            <a:r>
              <a:rPr lang="en-US" sz="1900" dirty="0"/>
              <a:t> and </a:t>
            </a:r>
            <a:r>
              <a:rPr lang="en-US" sz="1900" dirty="0">
                <a:hlinkClick r:id="rId4"/>
              </a:rPr>
              <a:t>492</a:t>
            </a:r>
            <a:r>
              <a:rPr lang="en-US" sz="1900" dirty="0"/>
              <a:t>.  </a:t>
            </a:r>
          </a:p>
          <a:p>
            <a:pPr>
              <a:spcBef>
                <a:spcPts val="1200"/>
              </a:spcBef>
              <a:spcAft>
                <a:spcPts val="1800"/>
              </a:spcAft>
            </a:pPr>
            <a:endParaRPr lang="en-US" sz="1900" dirty="0"/>
          </a:p>
          <a:p>
            <a:pPr marL="457200" indent="-457200">
              <a:spcBef>
                <a:spcPts val="1200"/>
              </a:spcBef>
              <a:spcAft>
                <a:spcPts val="1800"/>
              </a:spcAft>
              <a:buFont typeface="+mj-lt"/>
              <a:buAutoNum type="arabicPeriod" startAt="2"/>
            </a:pPr>
            <a:r>
              <a:rPr lang="en-US" sz="1900" b="1" dirty="0"/>
              <a:t>The HPOA allows the search of premises and seizure of documents including patient records with and without a warrant:</a:t>
            </a:r>
            <a:r>
              <a:rPr lang="en-US" sz="1900" dirty="0"/>
              <a:t>  The HPOA contemplates applying for court orders </a:t>
            </a:r>
            <a:r>
              <a:rPr lang="en-US" sz="1900" i="1" dirty="0" err="1"/>
              <a:t>exparte</a:t>
            </a:r>
            <a:r>
              <a:rPr lang="en-US" sz="1900" dirty="0"/>
              <a:t> (i.e. without notice to affected person(s)) and in secret (ss. </a:t>
            </a:r>
            <a:r>
              <a:rPr lang="en-US" sz="1900" dirty="0">
                <a:hlinkClick r:id="rId5"/>
              </a:rPr>
              <a:t>502</a:t>
            </a:r>
            <a:r>
              <a:rPr lang="en-US" sz="1900" dirty="0"/>
              <a:t> (1), </a:t>
            </a:r>
            <a:r>
              <a:rPr lang="en-US" sz="1900" dirty="0">
                <a:hlinkClick r:id="rId6"/>
              </a:rPr>
              <a:t>503</a:t>
            </a:r>
            <a:r>
              <a:rPr lang="en-US" sz="1900" dirty="0"/>
              <a:t> (1)), authorizes seizure of documents not described in a court order (s. </a:t>
            </a:r>
            <a:r>
              <a:rPr lang="en-US" sz="1900" dirty="0">
                <a:hlinkClick r:id="rId7"/>
              </a:rPr>
              <a:t>508</a:t>
            </a:r>
            <a:r>
              <a:rPr lang="en-US" sz="1900" dirty="0"/>
              <a:t>), and authorizes, without a warrant, securement of practitioner’s premises, search and seize documents (s. </a:t>
            </a:r>
            <a:r>
              <a:rPr lang="en-US" sz="1900" dirty="0">
                <a:hlinkClick r:id="rId8"/>
              </a:rPr>
              <a:t>511</a:t>
            </a:r>
            <a:r>
              <a:rPr lang="en-US" sz="1900" dirty="0"/>
              <a:t>), and treatment of items seized as though there had been a court order. </a:t>
            </a:r>
            <a:endParaRPr lang="en-CA" sz="1900" dirty="0"/>
          </a:p>
          <a:p>
            <a:endParaRPr lang="en-US" dirty="0"/>
          </a:p>
        </p:txBody>
      </p:sp>
    </p:spTree>
    <p:extLst>
      <p:ext uri="{BB962C8B-B14F-4D97-AF65-F5344CB8AC3E}">
        <p14:creationId xmlns:p14="http://schemas.microsoft.com/office/powerpoint/2010/main" val="10601477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2DF04-D35A-CB4B-AB1F-67EE09399213}"/>
              </a:ext>
            </a:extLst>
          </p:cNvPr>
          <p:cNvSpPr>
            <a:spLocks noGrp="1"/>
          </p:cNvSpPr>
          <p:nvPr>
            <p:ph type="title"/>
          </p:nvPr>
        </p:nvSpPr>
        <p:spPr/>
        <p:txBody>
          <a:bodyPr/>
          <a:lstStyle/>
          <a:p>
            <a:r>
              <a:rPr lang="en-US" dirty="0"/>
              <a:t>Data Collection and Control</a:t>
            </a:r>
          </a:p>
        </p:txBody>
      </p:sp>
      <p:sp>
        <p:nvSpPr>
          <p:cNvPr id="3" name="Content Placeholder 2">
            <a:extLst>
              <a:ext uri="{FF2B5EF4-FFF2-40B4-BE49-F238E27FC236}">
                <a16:creationId xmlns:a16="http://schemas.microsoft.com/office/drawing/2014/main" id="{0FB66C9F-8E02-F54B-B285-1C3078C8989B}"/>
              </a:ext>
            </a:extLst>
          </p:cNvPr>
          <p:cNvSpPr>
            <a:spLocks noGrp="1"/>
          </p:cNvSpPr>
          <p:nvPr>
            <p:ph sz="quarter" idx="13"/>
          </p:nvPr>
        </p:nvSpPr>
        <p:spPr>
          <a:xfrm>
            <a:off x="444500" y="1463185"/>
            <a:ext cx="11210543" cy="5179360"/>
          </a:xfrm>
        </p:spPr>
        <p:txBody>
          <a:bodyPr>
            <a:normAutofit/>
          </a:bodyPr>
          <a:lstStyle/>
          <a:p>
            <a:pPr marL="457200" lvl="0" indent="-457200" algn="just">
              <a:buFont typeface="+mj-lt"/>
              <a:buAutoNum type="arabicPeriod" startAt="3"/>
            </a:pPr>
            <a:r>
              <a:rPr lang="en-US" sz="1900" b="1" dirty="0"/>
              <a:t>The HPOA authorizes appointees to order the production, examination and copying of documents and confidential records. </a:t>
            </a:r>
          </a:p>
          <a:p>
            <a:pPr marL="569214" lvl="1" indent="-285750"/>
            <a:r>
              <a:rPr lang="en-US" sz="1800" dirty="0"/>
              <a:t>An investigator may order production of information and, without a court order, may enter premises and inspect and copy documents (s. </a:t>
            </a:r>
            <a:r>
              <a:rPr lang="en-US" sz="1800" dirty="0">
                <a:hlinkClick r:id="rId3"/>
              </a:rPr>
              <a:t>131</a:t>
            </a:r>
            <a:r>
              <a:rPr lang="en-US" sz="1800" dirty="0"/>
              <a:t>)</a:t>
            </a:r>
          </a:p>
          <a:p>
            <a:pPr marL="569214" lvl="1" indent="-285750"/>
            <a:r>
              <a:rPr lang="en-US" sz="1800" dirty="0"/>
              <a:t>The superintendent may order production of documents or enter premises without a warrant and inspect and copy documents (s. </a:t>
            </a:r>
            <a:r>
              <a:rPr lang="en-US" sz="1800" dirty="0">
                <a:hlinkClick r:id="rId4"/>
              </a:rPr>
              <a:t>469</a:t>
            </a:r>
            <a:r>
              <a:rPr lang="en-US" sz="1800" dirty="0"/>
              <a:t> (1))</a:t>
            </a:r>
          </a:p>
          <a:p>
            <a:pPr marL="569214" lvl="1" indent="-285750"/>
            <a:r>
              <a:rPr lang="en-US" sz="1800" dirty="0"/>
              <a:t>The Health Occupation Director may make complaints (s. </a:t>
            </a:r>
            <a:r>
              <a:rPr lang="en-US" sz="1800" dirty="0">
                <a:hlinkClick r:id="rId5"/>
              </a:rPr>
              <a:t>222</a:t>
            </a:r>
            <a:r>
              <a:rPr lang="en-US" sz="1800" dirty="0"/>
              <a:t>) and order production of information, including confidential information (s. </a:t>
            </a:r>
            <a:r>
              <a:rPr lang="en-US" sz="1800" dirty="0">
                <a:hlinkClick r:id="rId6"/>
              </a:rPr>
              <a:t>224</a:t>
            </a:r>
            <a:r>
              <a:rPr lang="en-US" sz="1800" dirty="0"/>
              <a:t>)</a:t>
            </a:r>
          </a:p>
          <a:p>
            <a:pPr marL="569214" lvl="1" indent="-285750"/>
            <a:r>
              <a:rPr lang="en-US" sz="1800" dirty="0"/>
              <a:t>The provincial health officer may make an emergency order for the production of records to the minister and appointees (s. </a:t>
            </a:r>
            <a:r>
              <a:rPr lang="en-US" sz="1800" dirty="0">
                <a:hlinkClick r:id="rId7"/>
              </a:rPr>
              <a:t>338</a:t>
            </a:r>
            <a:r>
              <a:rPr lang="en-US" sz="1800" dirty="0"/>
              <a:t>). Such orders last for 90 days after “the order ceases to have effect” (s. </a:t>
            </a:r>
            <a:r>
              <a:rPr lang="en-US" sz="1800" dirty="0">
                <a:hlinkClick r:id="rId8"/>
              </a:rPr>
              <a:t>328</a:t>
            </a:r>
            <a:r>
              <a:rPr lang="en-US" sz="1800" dirty="0"/>
              <a:t> (4))</a:t>
            </a:r>
          </a:p>
          <a:p>
            <a:pPr marL="228600" lvl="2" indent="0">
              <a:buNone/>
            </a:pPr>
            <a:r>
              <a:rPr lang="en-CA" sz="1800" b="1" dirty="0"/>
              <a:t>These provisions potentially authorize violation of the privacy rights of patients and practitioners without prior notice or hearing. </a:t>
            </a:r>
          </a:p>
          <a:p>
            <a:endParaRPr lang="en-US" dirty="0"/>
          </a:p>
        </p:txBody>
      </p:sp>
    </p:spTree>
    <p:extLst>
      <p:ext uri="{BB962C8B-B14F-4D97-AF65-F5344CB8AC3E}">
        <p14:creationId xmlns:p14="http://schemas.microsoft.com/office/powerpoint/2010/main" val="27599266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2DF04-D35A-CB4B-AB1F-67EE09399213}"/>
              </a:ext>
            </a:extLst>
          </p:cNvPr>
          <p:cNvSpPr>
            <a:spLocks noGrp="1"/>
          </p:cNvSpPr>
          <p:nvPr>
            <p:ph type="title"/>
          </p:nvPr>
        </p:nvSpPr>
        <p:spPr/>
        <p:txBody>
          <a:bodyPr/>
          <a:lstStyle/>
          <a:p>
            <a:r>
              <a:rPr lang="en-US" dirty="0"/>
              <a:t>Lack of Legitimate Statutory Purpose</a:t>
            </a:r>
          </a:p>
        </p:txBody>
      </p:sp>
      <p:sp>
        <p:nvSpPr>
          <p:cNvPr id="3" name="Content Placeholder 2">
            <a:extLst>
              <a:ext uri="{FF2B5EF4-FFF2-40B4-BE49-F238E27FC236}">
                <a16:creationId xmlns:a16="http://schemas.microsoft.com/office/drawing/2014/main" id="{0FB66C9F-8E02-F54B-B285-1C3078C8989B}"/>
              </a:ext>
            </a:extLst>
          </p:cNvPr>
          <p:cNvSpPr>
            <a:spLocks noGrp="1"/>
          </p:cNvSpPr>
          <p:nvPr>
            <p:ph sz="quarter" idx="13"/>
          </p:nvPr>
        </p:nvSpPr>
        <p:spPr>
          <a:xfrm>
            <a:off x="444500" y="1463040"/>
            <a:ext cx="11210543" cy="4964351"/>
          </a:xfrm>
        </p:spPr>
        <p:txBody>
          <a:bodyPr>
            <a:normAutofit/>
          </a:bodyPr>
          <a:lstStyle/>
          <a:p>
            <a:pPr marL="457200" indent="-457200" algn="just">
              <a:lnSpc>
                <a:spcPct val="110000"/>
              </a:lnSpc>
              <a:buAutoNum type="arabicPeriod"/>
            </a:pPr>
            <a:r>
              <a:rPr lang="en-US" sz="1900" b="1" dirty="0"/>
              <a:t>The HPOA appears directed at restricting, not enabling the quality, provision, delivery, and reception of individualized consent-based health care ostensibly to prevent potential harms posed by members of health professions and occupations to BC residents</a:t>
            </a:r>
          </a:p>
          <a:p>
            <a:pPr marL="626364" lvl="1" indent="-342900">
              <a:lnSpc>
                <a:spcPct val="110000"/>
              </a:lnSpc>
            </a:pPr>
            <a:r>
              <a:rPr lang="en-US" sz="1800" dirty="0"/>
              <a:t>Section </a:t>
            </a:r>
            <a:r>
              <a:rPr lang="en-US" sz="1800" dirty="0">
                <a:hlinkClick r:id="rId2"/>
              </a:rPr>
              <a:t>6</a:t>
            </a:r>
            <a:r>
              <a:rPr lang="en-US" sz="1800" dirty="0"/>
              <a:t> defines health professionals as providing services that “</a:t>
            </a:r>
            <a:r>
              <a:rPr lang="en-US" sz="1800" b="1" dirty="0"/>
              <a:t>present a risk of harm to the public”</a:t>
            </a:r>
            <a:r>
              <a:rPr lang="en-US" sz="1800" dirty="0"/>
              <a:t>: those practicing health occupations are described as providing health services that “</a:t>
            </a:r>
            <a:r>
              <a:rPr lang="en-US" sz="1800" b="1" dirty="0"/>
              <a:t>present a lower risk of harm to the public</a:t>
            </a:r>
            <a:r>
              <a:rPr lang="en-US" sz="1800" dirty="0"/>
              <a:t>” </a:t>
            </a:r>
          </a:p>
          <a:p>
            <a:pPr marL="626364" lvl="1" indent="-342900">
              <a:lnSpc>
                <a:spcPct val="110000"/>
              </a:lnSpc>
            </a:pPr>
            <a:r>
              <a:rPr lang="en-US" sz="1800" dirty="0"/>
              <a:t>It states that regulation of health professionals is </a:t>
            </a:r>
            <a:r>
              <a:rPr lang="en-US" sz="1800" b="1" dirty="0"/>
              <a:t>necessary</a:t>
            </a:r>
            <a:r>
              <a:rPr lang="en-US" sz="1800" dirty="0"/>
              <a:t> and regulation of health occupations </a:t>
            </a:r>
            <a:r>
              <a:rPr lang="en-US" sz="1800" b="1" dirty="0"/>
              <a:t>advisable</a:t>
            </a:r>
            <a:r>
              <a:rPr lang="en-US" sz="1800" dirty="0"/>
              <a:t> in order to protect “the public from harm” and “the public interest” (s. </a:t>
            </a:r>
            <a:r>
              <a:rPr lang="en-US" sz="1800" dirty="0">
                <a:hlinkClick r:id="rId2"/>
              </a:rPr>
              <a:t>6</a:t>
            </a:r>
            <a:r>
              <a:rPr lang="en-US" sz="1800" dirty="0"/>
              <a:t>). Neither harm or public interest is defined</a:t>
            </a:r>
          </a:p>
          <a:p>
            <a:pPr marL="457200" lvl="2" indent="0">
              <a:lnSpc>
                <a:spcPct val="110000"/>
              </a:lnSpc>
              <a:buNone/>
            </a:pPr>
            <a:r>
              <a:rPr lang="en-US" sz="1800" dirty="0"/>
              <a:t>Although health professionals must act ethically, safely, and in accordance with applicable ethics and practice standards</a:t>
            </a:r>
            <a:r>
              <a:rPr lang="en-US" sz="1800" b="1" dirty="0"/>
              <a:t>, </a:t>
            </a:r>
            <a:r>
              <a:rPr lang="en-US" sz="1800" dirty="0"/>
              <a:t>the definition of these standards is left to be determined, perhaps arbitrarily, by appointees (see s. </a:t>
            </a:r>
            <a:r>
              <a:rPr lang="en-US" sz="1800" dirty="0">
                <a:hlinkClick r:id="rId3"/>
              </a:rPr>
              <a:t>7</a:t>
            </a:r>
            <a:r>
              <a:rPr lang="en-US" sz="1800" dirty="0"/>
              <a:t> (2) definition) who may lack competence</a:t>
            </a:r>
            <a:endParaRPr lang="en-US" sz="2400" dirty="0"/>
          </a:p>
        </p:txBody>
      </p:sp>
    </p:spTree>
    <p:extLst>
      <p:ext uri="{BB962C8B-B14F-4D97-AF65-F5344CB8AC3E}">
        <p14:creationId xmlns:p14="http://schemas.microsoft.com/office/powerpoint/2010/main" val="24234602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2DF04-D35A-CB4B-AB1F-67EE09399213}"/>
              </a:ext>
            </a:extLst>
          </p:cNvPr>
          <p:cNvSpPr>
            <a:spLocks noGrp="1"/>
          </p:cNvSpPr>
          <p:nvPr>
            <p:ph type="title"/>
          </p:nvPr>
        </p:nvSpPr>
        <p:spPr/>
        <p:txBody>
          <a:bodyPr/>
          <a:lstStyle/>
          <a:p>
            <a:r>
              <a:rPr lang="en-US" dirty="0"/>
              <a:t>Lack of Legitimate Statutory Purpose</a:t>
            </a:r>
          </a:p>
        </p:txBody>
      </p:sp>
      <p:sp>
        <p:nvSpPr>
          <p:cNvPr id="3" name="Content Placeholder 2">
            <a:extLst>
              <a:ext uri="{FF2B5EF4-FFF2-40B4-BE49-F238E27FC236}">
                <a16:creationId xmlns:a16="http://schemas.microsoft.com/office/drawing/2014/main" id="{0FB66C9F-8E02-F54B-B285-1C3078C8989B}"/>
              </a:ext>
            </a:extLst>
          </p:cNvPr>
          <p:cNvSpPr>
            <a:spLocks noGrp="1"/>
          </p:cNvSpPr>
          <p:nvPr>
            <p:ph sz="quarter" idx="13"/>
          </p:nvPr>
        </p:nvSpPr>
        <p:spPr>
          <a:xfrm>
            <a:off x="444500" y="1487706"/>
            <a:ext cx="11210544" cy="4601748"/>
          </a:xfrm>
        </p:spPr>
        <p:txBody>
          <a:bodyPr>
            <a:normAutofit/>
          </a:bodyPr>
          <a:lstStyle/>
          <a:p>
            <a:pPr marL="457200" lvl="0" indent="-457200" algn="just">
              <a:spcBef>
                <a:spcPts val="1200"/>
              </a:spcBef>
              <a:buFont typeface="+mj-lt"/>
              <a:buAutoNum type="arabicPeriod" startAt="2"/>
            </a:pPr>
            <a:r>
              <a:rPr lang="en-US" sz="1900" b="1" dirty="0"/>
              <a:t>The HPOA does not mandate licensees to serve the medical needs of individual patients. Rather, it mandates licensees to:</a:t>
            </a:r>
          </a:p>
          <a:p>
            <a:pPr marL="1083600" lvl="3" indent="-342000">
              <a:spcBef>
                <a:spcPts val="1200"/>
              </a:spcBef>
            </a:pPr>
            <a:r>
              <a:rPr lang="en-US" sz="1800" dirty="0"/>
              <a:t>protect the public from harm and discrimination </a:t>
            </a:r>
          </a:p>
          <a:p>
            <a:pPr marL="1083600" lvl="3" indent="-342000">
              <a:spcBef>
                <a:spcPts val="1200"/>
              </a:spcBef>
            </a:pPr>
            <a:r>
              <a:rPr lang="en-US" sz="1800" dirty="0"/>
              <a:t>take anti-discrimination measures</a:t>
            </a:r>
          </a:p>
          <a:p>
            <a:pPr marL="1083600" lvl="3" indent="-342000">
              <a:spcBef>
                <a:spcPts val="1200"/>
              </a:spcBef>
            </a:pPr>
            <a:r>
              <a:rPr lang="en-US" sz="1800" dirty="0"/>
              <a:t>act in a manner that is respectful of the privacy of patients (s. </a:t>
            </a:r>
            <a:r>
              <a:rPr lang="en-US" sz="1800" dirty="0">
                <a:hlinkClick r:id="rId3"/>
              </a:rPr>
              <a:t>72</a:t>
            </a:r>
            <a:r>
              <a:rPr lang="en-US" sz="1800" b="1" dirty="0"/>
              <a:t> </a:t>
            </a:r>
            <a:r>
              <a:rPr lang="en-US" sz="1800" dirty="0"/>
              <a:t>(1))    </a:t>
            </a:r>
          </a:p>
          <a:p>
            <a:pPr marL="457200" lvl="2" indent="0">
              <a:spcBef>
                <a:spcPts val="1200"/>
              </a:spcBef>
              <a:buNone/>
            </a:pPr>
            <a:r>
              <a:rPr lang="en-US" sz="1900" b="1" dirty="0"/>
              <a:t>The HPOA does not require licensees to respect or fulfill the paramount duties </a:t>
            </a:r>
            <a:r>
              <a:rPr lang="en-US" sz="1900" dirty="0"/>
              <a:t>to do no harm to individual patients and to ensure patient rights to informed consent (or refusal) to medical treatment, freedom from coercion or force to accept treatment not voluntarily chosen, and freedom from non-consensual medical or scientific experimentation.  </a:t>
            </a:r>
            <a:endParaRPr lang="en-CA" sz="1900" dirty="0"/>
          </a:p>
        </p:txBody>
      </p:sp>
    </p:spTree>
    <p:extLst>
      <p:ext uri="{BB962C8B-B14F-4D97-AF65-F5344CB8AC3E}">
        <p14:creationId xmlns:p14="http://schemas.microsoft.com/office/powerpoint/2010/main" val="9668106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F48882-F491-8A4D-99A1-88A3153CD2C0}"/>
              </a:ext>
            </a:extLst>
          </p:cNvPr>
          <p:cNvSpPr>
            <a:spLocks noGrp="1"/>
          </p:cNvSpPr>
          <p:nvPr>
            <p:ph type="title"/>
          </p:nvPr>
        </p:nvSpPr>
        <p:spPr/>
        <p:txBody>
          <a:bodyPr/>
          <a:lstStyle/>
          <a:p>
            <a:r>
              <a:rPr lang="en-US" dirty="0"/>
              <a:t>Limitation of Review and Immunity</a:t>
            </a:r>
          </a:p>
        </p:txBody>
      </p:sp>
      <p:sp>
        <p:nvSpPr>
          <p:cNvPr id="3" name="Content Placeholder 2">
            <a:extLst>
              <a:ext uri="{FF2B5EF4-FFF2-40B4-BE49-F238E27FC236}">
                <a16:creationId xmlns:a16="http://schemas.microsoft.com/office/drawing/2014/main" id="{5EEF9759-B7B1-DA44-A7CF-ADE5E53AE6A3}"/>
              </a:ext>
            </a:extLst>
          </p:cNvPr>
          <p:cNvSpPr>
            <a:spLocks noGrp="1"/>
          </p:cNvSpPr>
          <p:nvPr>
            <p:ph sz="quarter" idx="13"/>
          </p:nvPr>
        </p:nvSpPr>
        <p:spPr>
          <a:xfrm>
            <a:off x="444500" y="1455904"/>
            <a:ext cx="11556531" cy="1973096"/>
          </a:xfrm>
        </p:spPr>
        <p:txBody>
          <a:bodyPr>
            <a:noAutofit/>
          </a:bodyPr>
          <a:lstStyle/>
          <a:p>
            <a:pPr marL="457200" indent="-457200" algn="just">
              <a:buFont typeface="+mj-lt"/>
              <a:buAutoNum type="arabicPeriod"/>
            </a:pPr>
            <a:r>
              <a:rPr lang="en-US" sz="1900" b="1" dirty="0"/>
              <a:t>The HPOA limits review by any court of some decisions and orders made by appointees</a:t>
            </a:r>
            <a:endParaRPr lang="en-US" sz="1900" b="1" strike="sngStrike" dirty="0"/>
          </a:p>
          <a:p>
            <a:pPr marL="457200" lvl="2" indent="0">
              <a:buNone/>
            </a:pPr>
            <a:r>
              <a:rPr lang="en-US" sz="1800" dirty="0"/>
              <a:t>The HPOA grants exclusive jurisdiction to inquire into, hear, and determine all questions of fact, law, and discretion under the Act to the health occupation director, director of discipline, discipline panel, and Health Professions Review Board, all of whom are appointees. whose </a:t>
            </a:r>
            <a:r>
              <a:rPr lang="en-US" sz="1800" b="1" dirty="0"/>
              <a:t>decisions are “final and conclusive and not open to question or review in any court.”(s. </a:t>
            </a:r>
            <a:r>
              <a:rPr lang="en-US" sz="1800" b="1" dirty="0">
                <a:hlinkClick r:id="rId2"/>
              </a:rPr>
              <a:t>512</a:t>
            </a:r>
            <a:r>
              <a:rPr lang="en-US" sz="1800" b="1" dirty="0"/>
              <a:t>).</a:t>
            </a:r>
          </a:p>
        </p:txBody>
      </p:sp>
      <p:sp>
        <p:nvSpPr>
          <p:cNvPr id="4" name="Rectangle: Rounded Corners 3">
            <a:extLst>
              <a:ext uri="{FF2B5EF4-FFF2-40B4-BE49-F238E27FC236}">
                <a16:creationId xmlns:a16="http://schemas.microsoft.com/office/drawing/2014/main" id="{FE170B53-246B-D2FA-A469-5B9F22FF2A37}"/>
              </a:ext>
            </a:extLst>
          </p:cNvPr>
          <p:cNvSpPr/>
          <p:nvPr/>
        </p:nvSpPr>
        <p:spPr>
          <a:xfrm>
            <a:off x="814791" y="3429000"/>
            <a:ext cx="10815948" cy="3033657"/>
          </a:xfrm>
          <a:prstGeom prst="roundRect">
            <a:avLst/>
          </a:prstGeom>
          <a:solidFill>
            <a:schemeClr val="bg1">
              <a:lumMod val="8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spcAft>
                <a:spcPts val="600"/>
              </a:spcAft>
            </a:pPr>
            <a:r>
              <a:rPr lang="en-US" sz="1800" b="1" dirty="0">
                <a:solidFill>
                  <a:sysClr val="windowText" lastClr="000000"/>
                </a:solidFill>
              </a:rPr>
              <a:t>Limited Review: </a:t>
            </a:r>
            <a:r>
              <a:rPr lang="en-US" sz="1800" dirty="0">
                <a:solidFill>
                  <a:sysClr val="windowText" lastClr="000000"/>
                </a:solidFill>
              </a:rPr>
              <a:t>On judicial review, the court:</a:t>
            </a:r>
          </a:p>
          <a:p>
            <a:pPr marL="569214" lvl="1" indent="-285750">
              <a:spcAft>
                <a:spcPts val="600"/>
              </a:spcAft>
              <a:buFont typeface="Arial" panose="020B0604020202020204" pitchFamily="34" charset="0"/>
              <a:buChar char="•"/>
            </a:pPr>
            <a:r>
              <a:rPr lang="en-US" sz="1800" dirty="0">
                <a:solidFill>
                  <a:sysClr val="windowText" lastClr="000000"/>
                </a:solidFill>
              </a:rPr>
              <a:t>Must consider the decision maker an “expert tribunal in relation to all matters over which it has exclusive jurisdiction,” irrespective of demonstrated incompetence; </a:t>
            </a:r>
          </a:p>
          <a:p>
            <a:pPr marL="569214" lvl="1" indent="-285750">
              <a:spcAft>
                <a:spcPts val="600"/>
              </a:spcAft>
              <a:buFont typeface="Arial" panose="020B0604020202020204" pitchFamily="34" charset="0"/>
              <a:buChar char="•"/>
            </a:pPr>
            <a:r>
              <a:rPr lang="en-US" sz="1800" dirty="0">
                <a:solidFill>
                  <a:sysClr val="windowText" lastClr="000000"/>
                </a:solidFill>
              </a:rPr>
              <a:t>Cannot set aside a finding of fact unless there is </a:t>
            </a:r>
            <a:r>
              <a:rPr lang="en-US" sz="1800" i="1" u="sng" dirty="0">
                <a:solidFill>
                  <a:sysClr val="windowText" lastClr="000000"/>
                </a:solidFill>
              </a:rPr>
              <a:t>no</a:t>
            </a:r>
            <a:r>
              <a:rPr lang="en-US" sz="1800" dirty="0">
                <a:solidFill>
                  <a:sysClr val="windowText" lastClr="000000"/>
                </a:solidFill>
              </a:rPr>
              <a:t> evidence to support the finding or the finding is otherwise unreasonable; </a:t>
            </a:r>
          </a:p>
          <a:p>
            <a:pPr marL="569214" lvl="1" indent="-285750">
              <a:spcAft>
                <a:spcPts val="600"/>
              </a:spcAft>
              <a:buFont typeface="Arial" panose="020B0604020202020204" pitchFamily="34" charset="0"/>
              <a:buChar char="•"/>
            </a:pPr>
            <a:r>
              <a:rPr lang="en-US" sz="1800" dirty="0">
                <a:solidFill>
                  <a:sysClr val="windowText" lastClr="000000"/>
                </a:solidFill>
              </a:rPr>
              <a:t>Cannot set aside a discretionary decision unless it is patently unreasonable (s. </a:t>
            </a:r>
            <a:r>
              <a:rPr lang="en-US" sz="1800" dirty="0">
                <a:solidFill>
                  <a:sysClr val="windowText" lastClr="000000"/>
                </a:solidFill>
                <a:hlinkClick r:id="rId2"/>
              </a:rPr>
              <a:t>512</a:t>
            </a:r>
            <a:r>
              <a:rPr lang="en-US" sz="1800" dirty="0">
                <a:solidFill>
                  <a:sysClr val="windowText" lastClr="000000"/>
                </a:solidFill>
              </a:rPr>
              <a:t>, Administrative Tribunals Act s. </a:t>
            </a:r>
            <a:r>
              <a:rPr lang="en-US" sz="1800" dirty="0">
                <a:solidFill>
                  <a:sysClr val="windowText" lastClr="000000"/>
                </a:solidFill>
                <a:hlinkClick r:id="rId3"/>
              </a:rPr>
              <a:t>58</a:t>
            </a:r>
            <a:r>
              <a:rPr lang="en-US" sz="1800" dirty="0">
                <a:solidFill>
                  <a:sysClr val="windowText" lastClr="000000"/>
                </a:solidFill>
              </a:rPr>
              <a:t>). </a:t>
            </a:r>
          </a:p>
        </p:txBody>
      </p:sp>
    </p:spTree>
    <p:extLst>
      <p:ext uri="{BB962C8B-B14F-4D97-AF65-F5344CB8AC3E}">
        <p14:creationId xmlns:p14="http://schemas.microsoft.com/office/powerpoint/2010/main" val="42483317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80C89-60FE-AFFE-E507-822FE3ADF4B0}"/>
              </a:ext>
            </a:extLst>
          </p:cNvPr>
          <p:cNvSpPr>
            <a:spLocks noGrp="1"/>
          </p:cNvSpPr>
          <p:nvPr>
            <p:ph type="title"/>
          </p:nvPr>
        </p:nvSpPr>
        <p:spPr/>
        <p:txBody>
          <a:bodyPr/>
          <a:lstStyle/>
          <a:p>
            <a:r>
              <a:rPr lang="en-US" dirty="0"/>
              <a:t>Limitation of Review and Immunity</a:t>
            </a:r>
            <a:endParaRPr lang="en-CA" dirty="0"/>
          </a:p>
        </p:txBody>
      </p:sp>
      <p:sp>
        <p:nvSpPr>
          <p:cNvPr id="3" name="Content Placeholder 2">
            <a:extLst>
              <a:ext uri="{FF2B5EF4-FFF2-40B4-BE49-F238E27FC236}">
                <a16:creationId xmlns:a16="http://schemas.microsoft.com/office/drawing/2014/main" id="{B08B8D4B-6FBD-3961-E68C-1CD37D145E2F}"/>
              </a:ext>
            </a:extLst>
          </p:cNvPr>
          <p:cNvSpPr>
            <a:spLocks noGrp="1"/>
          </p:cNvSpPr>
          <p:nvPr>
            <p:ph sz="quarter" idx="13"/>
          </p:nvPr>
        </p:nvSpPr>
        <p:spPr>
          <a:xfrm>
            <a:off x="444500" y="1301676"/>
            <a:ext cx="11210544" cy="5292761"/>
          </a:xfrm>
        </p:spPr>
        <p:txBody>
          <a:bodyPr>
            <a:noAutofit/>
          </a:bodyPr>
          <a:lstStyle/>
          <a:p>
            <a:pPr marL="54864" lvl="1" indent="0" algn="just">
              <a:spcBef>
                <a:spcPts val="600"/>
              </a:spcBef>
              <a:spcAft>
                <a:spcPts val="600"/>
              </a:spcAft>
              <a:buNone/>
            </a:pPr>
            <a:r>
              <a:rPr lang="en-US" sz="1800" b="1" dirty="0"/>
              <a:t>Appointment of authorities whose decisions and orders are subject to limited review:  </a:t>
            </a:r>
            <a:endParaRPr lang="en-CA" sz="1800" b="1" dirty="0"/>
          </a:p>
          <a:p>
            <a:pPr marL="626364" lvl="1" indent="-342900">
              <a:spcBef>
                <a:spcPts val="600"/>
              </a:spcBef>
              <a:spcAft>
                <a:spcPts val="600"/>
              </a:spcAft>
            </a:pPr>
            <a:r>
              <a:rPr lang="en-US" sz="1700" dirty="0"/>
              <a:t>A health occupation director can be appointed by a board or can be a civil servant (ss. </a:t>
            </a:r>
            <a:r>
              <a:rPr lang="en-US" sz="1700" dirty="0">
                <a:hlinkClick r:id="rId2"/>
              </a:rPr>
              <a:t>365</a:t>
            </a:r>
            <a:r>
              <a:rPr lang="en-US" sz="1700" dirty="0"/>
              <a:t>, </a:t>
            </a:r>
            <a:r>
              <a:rPr lang="en-US" sz="1700" dirty="0">
                <a:hlinkClick r:id="rId3"/>
              </a:rPr>
              <a:t>26</a:t>
            </a:r>
            <a:r>
              <a:rPr lang="en-US" sz="1700" dirty="0"/>
              <a:t> (2) (a) (ii))</a:t>
            </a:r>
            <a:endParaRPr lang="en-CA" sz="1700" dirty="0"/>
          </a:p>
          <a:p>
            <a:pPr marL="626364" lvl="1" indent="-342900">
              <a:spcBef>
                <a:spcPts val="600"/>
              </a:spcBef>
              <a:spcAft>
                <a:spcPts val="600"/>
              </a:spcAft>
            </a:pPr>
            <a:r>
              <a:rPr lang="en-US" sz="1700" dirty="0"/>
              <a:t>The director of discipline is established by the superintendent’s office (s. </a:t>
            </a:r>
            <a:r>
              <a:rPr lang="en-US" sz="1700" dirty="0">
                <a:hlinkClick r:id="rId4"/>
              </a:rPr>
              <a:t>443</a:t>
            </a:r>
            <a:r>
              <a:rPr lang="en-US" sz="1700" dirty="0"/>
              <a:t>)</a:t>
            </a:r>
            <a:endParaRPr lang="en-CA" sz="1700" dirty="0"/>
          </a:p>
          <a:p>
            <a:pPr marL="626364" lvl="1" indent="-342900">
              <a:spcBef>
                <a:spcPts val="600"/>
              </a:spcBef>
              <a:spcAft>
                <a:spcPts val="600"/>
              </a:spcAft>
            </a:pPr>
            <a:r>
              <a:rPr lang="en-US" sz="1700" dirty="0"/>
              <a:t>Discipline panel members are appointed by the Director of Discipline (ss. </a:t>
            </a:r>
            <a:r>
              <a:rPr lang="en-US" sz="1700" dirty="0">
                <a:hlinkClick r:id="rId5"/>
              </a:rPr>
              <a:t>169</a:t>
            </a:r>
            <a:r>
              <a:rPr lang="en-US" sz="1700" dirty="0"/>
              <a:t>, </a:t>
            </a:r>
            <a:r>
              <a:rPr lang="en-US" sz="1700" dirty="0">
                <a:hlinkClick r:id="rId6"/>
              </a:rPr>
              <a:t>449</a:t>
            </a:r>
            <a:r>
              <a:rPr lang="en-US" sz="1700" dirty="0"/>
              <a:t>) </a:t>
            </a:r>
            <a:endParaRPr lang="en-CA" sz="1700" dirty="0"/>
          </a:p>
          <a:p>
            <a:pPr marL="626364" lvl="1" indent="-342900">
              <a:spcBef>
                <a:spcPts val="600"/>
              </a:spcBef>
              <a:spcAft>
                <a:spcPts val="600"/>
              </a:spcAft>
            </a:pPr>
            <a:r>
              <a:rPr lang="en-US" sz="1700" dirty="0"/>
              <a:t>The Health Professions Review Board chair and members are appointed by Cabinet (s. </a:t>
            </a:r>
            <a:r>
              <a:rPr lang="en-US" sz="1700" dirty="0">
                <a:hlinkClick r:id="rId7"/>
              </a:rPr>
              <a:t>309</a:t>
            </a:r>
            <a:r>
              <a:rPr lang="en-US" sz="1700" dirty="0"/>
              <a:t>)</a:t>
            </a:r>
            <a:endParaRPr lang="en-CA" sz="1700" dirty="0"/>
          </a:p>
          <a:p>
            <a:pPr algn="just">
              <a:spcBef>
                <a:spcPts val="600"/>
              </a:spcBef>
              <a:spcAft>
                <a:spcPts val="600"/>
              </a:spcAft>
            </a:pPr>
            <a:r>
              <a:rPr lang="en-US" sz="1800" b="1" dirty="0"/>
              <a:t>Decision-making powers of appointees whose decisions are subject only to limited review include powers for: </a:t>
            </a:r>
          </a:p>
          <a:p>
            <a:pPr marL="626400" lvl="1" indent="-342000">
              <a:spcBef>
                <a:spcPts val="600"/>
              </a:spcBef>
              <a:spcAft>
                <a:spcPts val="600"/>
              </a:spcAft>
            </a:pPr>
            <a:r>
              <a:rPr lang="en-US" sz="1700" dirty="0"/>
              <a:t>A health occupation director to </a:t>
            </a:r>
            <a:r>
              <a:rPr lang="en-US" sz="1700" b="1" dirty="0"/>
              <a:t>determine misconduct complaints and impose discipline </a:t>
            </a:r>
            <a:r>
              <a:rPr lang="en-US" sz="1700" dirty="0"/>
              <a:t>(ss. </a:t>
            </a:r>
            <a:r>
              <a:rPr lang="en-US" sz="1700" dirty="0">
                <a:hlinkClick r:id="rId8"/>
              </a:rPr>
              <a:t>230</a:t>
            </a:r>
            <a:r>
              <a:rPr lang="en-US" sz="1700" dirty="0"/>
              <a:t> to </a:t>
            </a:r>
            <a:r>
              <a:rPr lang="en-US" sz="1700" dirty="0">
                <a:hlinkClick r:id="rId9"/>
              </a:rPr>
              <a:t>232</a:t>
            </a:r>
            <a:r>
              <a:rPr lang="en-US" sz="1700" dirty="0"/>
              <a:t>), and </a:t>
            </a:r>
            <a:r>
              <a:rPr lang="en-US" sz="1700" b="1" u="sng" dirty="0"/>
              <a:t>to make bylaws or rules “in addition to any imposed under this Act”</a:t>
            </a:r>
            <a:r>
              <a:rPr lang="en-US" sz="1700" b="1" dirty="0"/>
              <a:t> </a:t>
            </a:r>
            <a:r>
              <a:rPr lang="en-US" sz="1700" dirty="0"/>
              <a:t>(s. </a:t>
            </a:r>
            <a:r>
              <a:rPr lang="en-US" sz="1700" dirty="0">
                <a:hlinkClick r:id="rId10"/>
              </a:rPr>
              <a:t>530</a:t>
            </a:r>
            <a:r>
              <a:rPr lang="en-US" sz="1700" dirty="0"/>
              <a:t> (a) (ii))  </a:t>
            </a:r>
            <a:endParaRPr lang="en-CA" sz="1700" dirty="0"/>
          </a:p>
          <a:p>
            <a:pPr marL="626400" lvl="1" indent="-342000">
              <a:spcBef>
                <a:spcPts val="600"/>
              </a:spcBef>
              <a:spcAft>
                <a:spcPts val="600"/>
              </a:spcAft>
            </a:pPr>
            <a:r>
              <a:rPr lang="en-US" sz="1700" dirty="0"/>
              <a:t>The Discipline panel to </a:t>
            </a:r>
            <a:r>
              <a:rPr lang="en-US" sz="1700" b="1" dirty="0"/>
              <a:t>conduct and set rules for disciplinary proceedings </a:t>
            </a:r>
            <a:r>
              <a:rPr lang="en-US" sz="1700" dirty="0"/>
              <a:t>(ss. </a:t>
            </a:r>
            <a:r>
              <a:rPr lang="en-US" sz="1700" dirty="0">
                <a:hlinkClick r:id="rId11"/>
              </a:rPr>
              <a:t>173</a:t>
            </a:r>
            <a:r>
              <a:rPr lang="en-US" sz="1700" dirty="0"/>
              <a:t> to </a:t>
            </a:r>
            <a:r>
              <a:rPr lang="en-US" sz="1700" dirty="0">
                <a:hlinkClick r:id="rId12"/>
              </a:rPr>
              <a:t>189</a:t>
            </a:r>
            <a:r>
              <a:rPr lang="en-US" sz="1700" dirty="0"/>
              <a:t>) </a:t>
            </a:r>
            <a:endParaRPr lang="en-CA" sz="1700" dirty="0"/>
          </a:p>
          <a:p>
            <a:pPr marL="626400" lvl="1" indent="-342000">
              <a:spcBef>
                <a:spcPts val="600"/>
              </a:spcBef>
              <a:spcAft>
                <a:spcPts val="600"/>
              </a:spcAft>
            </a:pPr>
            <a:r>
              <a:rPr lang="en-US" sz="1700" dirty="0"/>
              <a:t>The Director of Discipline to </a:t>
            </a:r>
            <a:r>
              <a:rPr lang="en-US" sz="1700" b="1" dirty="0"/>
              <a:t>issue citations and appoint discipline panels </a:t>
            </a:r>
            <a:r>
              <a:rPr lang="en-US" sz="1700" dirty="0"/>
              <a:t>(ss. </a:t>
            </a:r>
            <a:r>
              <a:rPr lang="en-US" sz="1700" dirty="0">
                <a:hlinkClick r:id="rId13"/>
              </a:rPr>
              <a:t>161</a:t>
            </a:r>
            <a:r>
              <a:rPr lang="en-US" sz="1700" dirty="0"/>
              <a:t> to </a:t>
            </a:r>
            <a:r>
              <a:rPr lang="en-US" sz="1700" dirty="0">
                <a:hlinkClick r:id="rId14"/>
              </a:rPr>
              <a:t>170</a:t>
            </a:r>
            <a:r>
              <a:rPr lang="en-US" sz="1700" dirty="0"/>
              <a:t>)</a:t>
            </a:r>
            <a:endParaRPr lang="en-CA" sz="1700" dirty="0"/>
          </a:p>
          <a:p>
            <a:pPr marL="626400" lvl="1" indent="-342000">
              <a:spcBef>
                <a:spcPts val="600"/>
              </a:spcBef>
              <a:spcAft>
                <a:spcPts val="600"/>
              </a:spcAft>
            </a:pPr>
            <a:r>
              <a:rPr lang="en-US" sz="1700" dirty="0"/>
              <a:t>The Health Professions Review Board to </a:t>
            </a:r>
            <a:r>
              <a:rPr lang="en-US" sz="1700" b="1" dirty="0"/>
              <a:t>conduct reviews </a:t>
            </a:r>
            <a:r>
              <a:rPr lang="en-US" sz="1700" dirty="0"/>
              <a:t>(ss. </a:t>
            </a:r>
            <a:r>
              <a:rPr lang="en-US" sz="1700" dirty="0">
                <a:hlinkClick r:id="rId15"/>
              </a:rPr>
              <a:t>310</a:t>
            </a:r>
            <a:r>
              <a:rPr lang="en-US" sz="1700" dirty="0"/>
              <a:t> </a:t>
            </a:r>
            <a:r>
              <a:rPr lang="en-US" sz="1700" dirty="0" err="1"/>
              <a:t>fllg</a:t>
            </a:r>
            <a:r>
              <a:rPr lang="en-US" sz="1700" dirty="0"/>
              <a:t>), </a:t>
            </a:r>
            <a:r>
              <a:rPr lang="en-US" sz="1700" b="1" dirty="0"/>
              <a:t>make orders </a:t>
            </a:r>
            <a:r>
              <a:rPr lang="en-US" sz="1700" dirty="0"/>
              <a:t>(s. </a:t>
            </a:r>
            <a:r>
              <a:rPr lang="en-US" sz="1700" dirty="0">
                <a:hlinkClick r:id="rId16"/>
              </a:rPr>
              <a:t>319</a:t>
            </a:r>
            <a:r>
              <a:rPr lang="en-US" sz="1700" dirty="0"/>
              <a:t>), and </a:t>
            </a:r>
            <a:r>
              <a:rPr lang="en-US" sz="1700" b="1" dirty="0"/>
              <a:t>make recommendations to the superintendent on policies, discipline processes, and investigations</a:t>
            </a:r>
          </a:p>
        </p:txBody>
      </p:sp>
    </p:spTree>
    <p:extLst>
      <p:ext uri="{BB962C8B-B14F-4D97-AF65-F5344CB8AC3E}">
        <p14:creationId xmlns:p14="http://schemas.microsoft.com/office/powerpoint/2010/main" val="2844632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a:t>Limitation of Review and Immunity</a:t>
            </a:r>
            <a:br>
              <a:rPr lang="en-US" dirty="0"/>
            </a:br>
            <a:endParaRPr lang="en-US" dirty="0"/>
          </a:p>
        </p:txBody>
      </p:sp>
      <p:sp>
        <p:nvSpPr>
          <p:cNvPr id="3" name="Content Placeholder 2"/>
          <p:cNvSpPr>
            <a:spLocks noGrp="1"/>
          </p:cNvSpPr>
          <p:nvPr>
            <p:ph sz="quarter" idx="13"/>
          </p:nvPr>
        </p:nvSpPr>
        <p:spPr>
          <a:xfrm>
            <a:off x="444500" y="1464046"/>
            <a:ext cx="11036238" cy="4796906"/>
          </a:xfrm>
        </p:spPr>
        <p:txBody>
          <a:bodyPr>
            <a:noAutofit/>
          </a:bodyPr>
          <a:lstStyle/>
          <a:p>
            <a:pPr marL="457200" indent="-457200">
              <a:buFont typeface="+mj-lt"/>
              <a:buAutoNum type="arabicPeriod" startAt="2"/>
            </a:pPr>
            <a:r>
              <a:rPr lang="en-US" sz="1900" b="1" dirty="0"/>
              <a:t>The HPOA grants immunity from legal proceedings:</a:t>
            </a:r>
          </a:p>
          <a:p>
            <a:r>
              <a:rPr lang="en-US" sz="1800" dirty="0"/>
              <a:t>An amendment to s. </a:t>
            </a:r>
            <a:r>
              <a:rPr lang="en-US" sz="1800" dirty="0">
                <a:hlinkClick r:id="rId3"/>
              </a:rPr>
              <a:t>33</a:t>
            </a:r>
            <a:r>
              <a:rPr lang="en-US" sz="1800" dirty="0"/>
              <a:t> of the </a:t>
            </a:r>
            <a:r>
              <a:rPr lang="en-US" sz="1800" i="1" dirty="0"/>
              <a:t>Pharmacy Operations and Drug Scheduling Act </a:t>
            </a:r>
            <a:r>
              <a:rPr lang="en-US" sz="1800" dirty="0"/>
              <a:t>provides immunity from legal proceedings for damages arising from acts done or omitted “(a) in the exercise or intended exercise of a power under this Act, or (b) in the performance or intended performance of a duty under this Act” (s. 629).</a:t>
            </a:r>
          </a:p>
          <a:p>
            <a:pPr marL="540000"/>
            <a:r>
              <a:rPr lang="en-US" sz="1800" b="1" dirty="0"/>
              <a:t>Prohibits legal proceedings for damages against: </a:t>
            </a:r>
          </a:p>
          <a:p>
            <a:pPr marL="971550" lvl="2" indent="-285750"/>
            <a:r>
              <a:rPr lang="en-US" sz="1800" dirty="0"/>
              <a:t>A regulatory college for anything done or omitted with respect to an investigative or disciplinary action (s. </a:t>
            </a:r>
            <a:r>
              <a:rPr lang="en-US" sz="1800" dirty="0">
                <a:hlinkClick r:id="rId4"/>
              </a:rPr>
              <a:t>89</a:t>
            </a:r>
            <a:r>
              <a:rPr lang="en-US" sz="1800" dirty="0"/>
              <a:t>)</a:t>
            </a:r>
          </a:p>
          <a:p>
            <a:pPr marL="971550" lvl="2" indent="-285750"/>
            <a:r>
              <a:rPr lang="en-US" sz="1800" dirty="0"/>
              <a:t>Appointees designated as “protected persons” in the exercise of intended exercise of powers or duties under the Act (s. </a:t>
            </a:r>
            <a:r>
              <a:rPr lang="en-US" sz="1800" dirty="0">
                <a:hlinkClick r:id="rId5"/>
              </a:rPr>
              <a:t>399</a:t>
            </a:r>
            <a:r>
              <a:rPr lang="en-US" sz="1800" dirty="0"/>
              <a:t>)</a:t>
            </a:r>
          </a:p>
          <a:p>
            <a:pPr marL="971550" lvl="2" indent="-285750"/>
            <a:r>
              <a:rPr lang="en-US" sz="1800" dirty="0"/>
              <a:t>A “protected person” for conducting an investigation, taking disciplinary action, or participating in a disciplinary proceeding (s. </a:t>
            </a:r>
            <a:r>
              <a:rPr lang="en-US" sz="1800" dirty="0">
                <a:hlinkClick r:id="rId6"/>
              </a:rPr>
              <a:t>400</a:t>
            </a:r>
            <a:r>
              <a:rPr lang="en-US" sz="1800" dirty="0"/>
              <a:t>)</a:t>
            </a:r>
          </a:p>
          <a:p>
            <a:pPr marL="569214" lvl="1" indent="-285750">
              <a:spcAft>
                <a:spcPts val="600"/>
              </a:spcAft>
            </a:pPr>
            <a:endParaRPr lang="en-US" sz="1800" dirty="0"/>
          </a:p>
          <a:p>
            <a:pPr marL="569214" lvl="1" indent="-285750">
              <a:spcAft>
                <a:spcPts val="600"/>
              </a:spcAft>
            </a:pPr>
            <a:endParaRPr lang="en-US" sz="1800" dirty="0"/>
          </a:p>
        </p:txBody>
      </p:sp>
    </p:spTree>
    <p:extLst>
      <p:ext uri="{BB962C8B-B14F-4D97-AF65-F5344CB8AC3E}">
        <p14:creationId xmlns:p14="http://schemas.microsoft.com/office/powerpoint/2010/main" val="35758407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BA2C7E9-DC20-A7CD-7737-2DBF7B80CE66}"/>
              </a:ext>
            </a:extLst>
          </p:cNvPr>
          <p:cNvSpPr>
            <a:spLocks noGrp="1"/>
          </p:cNvSpPr>
          <p:nvPr>
            <p:ph type="title"/>
          </p:nvPr>
        </p:nvSpPr>
        <p:spPr/>
        <p:txBody>
          <a:bodyPr/>
          <a:lstStyle/>
          <a:p>
            <a:r>
              <a:rPr lang="en-US" dirty="0"/>
              <a:t>Background</a:t>
            </a:r>
          </a:p>
        </p:txBody>
      </p:sp>
      <p:sp>
        <p:nvSpPr>
          <p:cNvPr id="5" name="Content Placeholder 4">
            <a:extLst>
              <a:ext uri="{FF2B5EF4-FFF2-40B4-BE49-F238E27FC236}">
                <a16:creationId xmlns:a16="http://schemas.microsoft.com/office/drawing/2014/main" id="{E4BD9A04-6070-3A4A-2AC0-0A472F47D15E}"/>
              </a:ext>
            </a:extLst>
          </p:cNvPr>
          <p:cNvSpPr>
            <a:spLocks noGrp="1"/>
          </p:cNvSpPr>
          <p:nvPr>
            <p:ph sz="quarter" idx="13"/>
          </p:nvPr>
        </p:nvSpPr>
        <p:spPr>
          <a:xfrm>
            <a:off x="444499" y="1427618"/>
            <a:ext cx="11210543" cy="5139944"/>
          </a:xfrm>
        </p:spPr>
        <p:txBody>
          <a:bodyPr>
            <a:normAutofit lnSpcReduction="10000"/>
          </a:bodyPr>
          <a:lstStyle/>
          <a:p>
            <a:pPr>
              <a:lnSpc>
                <a:spcPct val="110000"/>
              </a:lnSpc>
            </a:pPr>
            <a:r>
              <a:rPr lang="en-US" sz="1900" b="1" dirty="0"/>
              <a:t>The Health Professions and Occupations Act (HPOA): </a:t>
            </a:r>
          </a:p>
          <a:p>
            <a:pPr marL="626364" lvl="1" indent="-342900">
              <a:lnSpc>
                <a:spcPct val="110000"/>
              </a:lnSpc>
            </a:pPr>
            <a:r>
              <a:rPr lang="en-US" sz="1800" dirty="0"/>
              <a:t>Perhaps the largest bill ever presented to the BC Legislative Assembly at 645 sections over 276 pages. Set to replace the </a:t>
            </a:r>
            <a:r>
              <a:rPr lang="en-US" sz="1800" i="1" dirty="0"/>
              <a:t>Health Professions Act </a:t>
            </a:r>
            <a:r>
              <a:rPr lang="en-US" sz="1800" dirty="0"/>
              <a:t>which itself has 54 Sections over 83 pages</a:t>
            </a:r>
          </a:p>
          <a:p>
            <a:pPr marL="626364" lvl="1" indent="-342900">
              <a:lnSpc>
                <a:spcPct val="110000"/>
              </a:lnSpc>
            </a:pPr>
            <a:r>
              <a:rPr lang="en-US" sz="1800" dirty="0"/>
              <a:t>Repeals the </a:t>
            </a:r>
            <a:r>
              <a:rPr lang="en-US" sz="1800" i="1" dirty="0"/>
              <a:t>Health Professions Act</a:t>
            </a:r>
            <a:r>
              <a:rPr lang="en-US" sz="1800" dirty="0"/>
              <a:t> (s. </a:t>
            </a:r>
            <a:r>
              <a:rPr lang="en-US" sz="1800" dirty="0">
                <a:hlinkClick r:id="rId3"/>
              </a:rPr>
              <a:t>546</a:t>
            </a:r>
            <a:r>
              <a:rPr lang="en-US" sz="1800" dirty="0"/>
              <a:t>) and amends 31 existing statutes (ss </a:t>
            </a:r>
            <a:r>
              <a:rPr lang="en-US" sz="1800" dirty="0">
                <a:hlinkClick r:id="rId4"/>
              </a:rPr>
              <a:t>547</a:t>
            </a:r>
            <a:r>
              <a:rPr lang="en-US" sz="1800" dirty="0"/>
              <a:t>-</a:t>
            </a:r>
            <a:r>
              <a:rPr lang="en-US" sz="1800" dirty="0">
                <a:hlinkClick r:id="rId5"/>
              </a:rPr>
              <a:t>644</a:t>
            </a:r>
            <a:r>
              <a:rPr lang="en-US" sz="1800" dirty="0"/>
              <a:t>). Concerns the governance, licensing, discipline and control of approximately 130,000 health care workers in 25 health professions and occupations in BC</a:t>
            </a:r>
          </a:p>
          <a:p>
            <a:pPr marL="626364" lvl="1" indent="-342900">
              <a:lnSpc>
                <a:spcPct val="110000"/>
              </a:lnSpc>
            </a:pPr>
            <a:r>
              <a:rPr lang="en-US" sz="1800" dirty="0"/>
              <a:t>Was improperly passed on 24 November 2022 when the NDP used closure to force a vote by the Legislative Assembly when only 1/3 of the sections had been reviewed by MLAs.  </a:t>
            </a:r>
          </a:p>
          <a:p>
            <a:pPr marL="626364" lvl="1" indent="-342900">
              <a:lnSpc>
                <a:spcPct val="110000"/>
              </a:lnSpc>
            </a:pPr>
            <a:r>
              <a:rPr lang="en-US" sz="1800" dirty="0"/>
              <a:t>Has never been subject to the notice, consultation, transparency, access to information, debate and consensus required in a democracy including consultation with and debate by health care workers, the Legislative Assembly, or the 5 million residents of BC in need of access to ethical personalized medical care</a:t>
            </a:r>
          </a:p>
          <a:p>
            <a:pPr marL="626364" lvl="1" indent="-342900">
              <a:lnSpc>
                <a:spcPct val="110000"/>
              </a:lnSpc>
            </a:pPr>
            <a:r>
              <a:rPr lang="en-US" sz="1800" dirty="0"/>
              <a:t>was expected to be declared in force in June 2024 and no new date has been disclosed.</a:t>
            </a:r>
          </a:p>
        </p:txBody>
      </p:sp>
    </p:spTree>
    <p:extLst>
      <p:ext uri="{BB962C8B-B14F-4D97-AF65-F5344CB8AC3E}">
        <p14:creationId xmlns:p14="http://schemas.microsoft.com/office/powerpoint/2010/main" val="77116073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3E922-8E59-1DA6-A978-1DBFBEA14F3F}"/>
              </a:ext>
            </a:extLst>
          </p:cNvPr>
          <p:cNvSpPr>
            <a:spLocks noGrp="1"/>
          </p:cNvSpPr>
          <p:nvPr>
            <p:ph type="title"/>
          </p:nvPr>
        </p:nvSpPr>
        <p:spPr/>
        <p:txBody>
          <a:bodyPr/>
          <a:lstStyle/>
          <a:p>
            <a:r>
              <a:rPr lang="en-CA" dirty="0"/>
              <a:t>Amalgamation to Date: Colleges </a:t>
            </a:r>
          </a:p>
        </p:txBody>
      </p:sp>
      <p:sp>
        <p:nvSpPr>
          <p:cNvPr id="3" name="Content Placeholder 2">
            <a:extLst>
              <a:ext uri="{FF2B5EF4-FFF2-40B4-BE49-F238E27FC236}">
                <a16:creationId xmlns:a16="http://schemas.microsoft.com/office/drawing/2014/main" id="{A0E2D82B-7EB2-44E9-49D8-A25A225764EB}"/>
              </a:ext>
            </a:extLst>
          </p:cNvPr>
          <p:cNvSpPr>
            <a:spLocks noGrp="1"/>
          </p:cNvSpPr>
          <p:nvPr>
            <p:ph sz="quarter" idx="13"/>
          </p:nvPr>
        </p:nvSpPr>
        <p:spPr>
          <a:xfrm>
            <a:off x="444500" y="1475829"/>
            <a:ext cx="11210543" cy="5229162"/>
          </a:xfrm>
        </p:spPr>
        <p:txBody>
          <a:bodyPr>
            <a:normAutofit/>
          </a:bodyPr>
          <a:lstStyle/>
          <a:p>
            <a:pPr marL="457200" indent="-457200">
              <a:spcBef>
                <a:spcPts val="800"/>
              </a:spcBef>
              <a:spcAft>
                <a:spcPts val="800"/>
              </a:spcAft>
              <a:buFont typeface="+mj-lt"/>
              <a:buAutoNum type="arabicPeriod"/>
            </a:pPr>
            <a:r>
              <a:rPr lang="en-US" sz="1800" b="1" dirty="0"/>
              <a:t>Under the HPOA, there will be 6 regulatory colleges that govern 25 health professions. These have been reduced from a prior total of 15 regulatory colleges. The 6 regulatory colleges will be:</a:t>
            </a:r>
          </a:p>
          <a:p>
            <a:pPr marL="626400" lvl="1" indent="-342000">
              <a:spcBef>
                <a:spcPts val="800"/>
              </a:spcBef>
              <a:spcAft>
                <a:spcPts val="800"/>
              </a:spcAft>
            </a:pPr>
            <a:r>
              <a:rPr lang="en-US" sz="1800" dirty="0"/>
              <a:t> </a:t>
            </a:r>
            <a:r>
              <a:rPr lang="en-US" sz="1800" dirty="0">
                <a:hlinkClick r:id="rId3"/>
              </a:rPr>
              <a:t>the BC College of Nurses and Midwives</a:t>
            </a:r>
            <a:r>
              <a:rPr lang="en-US" sz="1800" dirty="0"/>
              <a:t>: regulates licensed practical nurses, midwives, nurse practitioners, registered nurses, and registered psychiatric nurses </a:t>
            </a:r>
          </a:p>
          <a:p>
            <a:pPr marL="626400" lvl="1" indent="-342000">
              <a:spcBef>
                <a:spcPts val="800"/>
              </a:spcBef>
              <a:spcAft>
                <a:spcPts val="800"/>
              </a:spcAft>
            </a:pPr>
            <a:r>
              <a:rPr lang="en-US" sz="1800" dirty="0">
                <a:hlinkClick r:id="rId4"/>
              </a:rPr>
              <a:t>the BC College of Oral Health Professionals</a:t>
            </a:r>
            <a:r>
              <a:rPr lang="en-US" sz="1800" dirty="0"/>
              <a:t>: regulates certified dental assistants, dental hygienists, dental technicians, dental therapists, dentists, and denturists </a:t>
            </a:r>
          </a:p>
          <a:p>
            <a:pPr marL="626400" lvl="1" indent="-342000">
              <a:spcBef>
                <a:spcPts val="800"/>
              </a:spcBef>
              <a:spcAft>
                <a:spcPts val="800"/>
              </a:spcAft>
            </a:pPr>
            <a:r>
              <a:rPr lang="en-US" sz="1800" dirty="0">
                <a:hlinkClick r:id="rId5"/>
              </a:rPr>
              <a:t>the College of Pharmacists of BC</a:t>
            </a:r>
            <a:r>
              <a:rPr lang="en-US" sz="1800" dirty="0"/>
              <a:t>: regulates pharmacists and pharmacy technicians </a:t>
            </a:r>
          </a:p>
          <a:p>
            <a:pPr marL="626400" lvl="1" indent="-342000">
              <a:spcBef>
                <a:spcPts val="800"/>
              </a:spcBef>
              <a:spcAft>
                <a:spcPts val="800"/>
              </a:spcAft>
            </a:pPr>
            <a:r>
              <a:rPr lang="en-US" sz="1800" dirty="0">
                <a:hlinkClick r:id="rId6"/>
              </a:rPr>
              <a:t>the College of Physicians and Surgeons of BC</a:t>
            </a:r>
            <a:r>
              <a:rPr lang="en-US" sz="1800" dirty="0"/>
              <a:t>: regulates physicians, surgeons, and podiatric surgeons</a:t>
            </a:r>
          </a:p>
          <a:p>
            <a:pPr marL="626400" lvl="1" indent="-342000">
              <a:spcBef>
                <a:spcPts val="800"/>
              </a:spcBef>
              <a:spcAft>
                <a:spcPts val="800"/>
              </a:spcAft>
            </a:pPr>
            <a:r>
              <a:rPr lang="en-US" sz="1800" dirty="0">
                <a:hlinkClick r:id="rId7"/>
              </a:rPr>
              <a:t>the College of Complementary Health Professionals of BC</a:t>
            </a:r>
            <a:r>
              <a:rPr lang="en-US" sz="1800" dirty="0"/>
              <a:t>: regulates chiropractors, massage therapists, naturopathic physicians, acupuncturists, and practitioners of traditional Chinese medicine</a:t>
            </a:r>
          </a:p>
          <a:p>
            <a:pPr marL="626400" lvl="1" indent="-342000">
              <a:spcBef>
                <a:spcPts val="800"/>
              </a:spcBef>
              <a:spcAft>
                <a:spcPts val="800"/>
              </a:spcAft>
            </a:pPr>
            <a:r>
              <a:rPr lang="en-US" sz="1800" dirty="0">
                <a:hlinkClick r:id="rId8"/>
              </a:rPr>
              <a:t>the College of Health and Care Professionals of BC</a:t>
            </a:r>
            <a:r>
              <a:rPr lang="en-US" sz="1800" dirty="0"/>
              <a:t>: regulates dietitians, occupational therapists, opticians, optometrists, physical therapists, psychologists, audiologists, hearing-instrument practitioners, and speech-language pathologists</a:t>
            </a:r>
          </a:p>
        </p:txBody>
      </p:sp>
    </p:spTree>
    <p:extLst>
      <p:ext uri="{BB962C8B-B14F-4D97-AF65-F5344CB8AC3E}">
        <p14:creationId xmlns:p14="http://schemas.microsoft.com/office/powerpoint/2010/main" val="25543144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1A650B84-4BD0-E4D1-7A2D-CAD36B602A8D}"/>
              </a:ext>
            </a:extLst>
          </p:cNvPr>
          <p:cNvSpPr/>
          <p:nvPr/>
        </p:nvSpPr>
        <p:spPr>
          <a:xfrm>
            <a:off x="1597891" y="4114133"/>
            <a:ext cx="8672946" cy="2012409"/>
          </a:xfrm>
          <a:prstGeom prst="roundRect">
            <a:avLst/>
          </a:prstGeom>
          <a:solidFill>
            <a:schemeClr val="bg1">
              <a:lumMod val="8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 name="Title 1">
            <a:extLst>
              <a:ext uri="{FF2B5EF4-FFF2-40B4-BE49-F238E27FC236}">
                <a16:creationId xmlns:a16="http://schemas.microsoft.com/office/drawing/2014/main" id="{61C3E922-8E59-1DA6-A978-1DBFBEA14F3F}"/>
              </a:ext>
            </a:extLst>
          </p:cNvPr>
          <p:cNvSpPr>
            <a:spLocks noGrp="1"/>
          </p:cNvSpPr>
          <p:nvPr>
            <p:ph type="title"/>
          </p:nvPr>
        </p:nvSpPr>
        <p:spPr/>
        <p:txBody>
          <a:bodyPr/>
          <a:lstStyle/>
          <a:p>
            <a:r>
              <a:rPr lang="en-CA" dirty="0"/>
              <a:t>Amalgamation to Date: Funding</a:t>
            </a:r>
          </a:p>
        </p:txBody>
      </p:sp>
      <p:sp>
        <p:nvSpPr>
          <p:cNvPr id="3" name="Content Placeholder 2">
            <a:extLst>
              <a:ext uri="{FF2B5EF4-FFF2-40B4-BE49-F238E27FC236}">
                <a16:creationId xmlns:a16="http://schemas.microsoft.com/office/drawing/2014/main" id="{A0E2D82B-7EB2-44E9-49D8-A25A225764EB}"/>
              </a:ext>
            </a:extLst>
          </p:cNvPr>
          <p:cNvSpPr>
            <a:spLocks noGrp="1"/>
          </p:cNvSpPr>
          <p:nvPr>
            <p:ph sz="quarter" idx="13"/>
          </p:nvPr>
        </p:nvSpPr>
        <p:spPr>
          <a:xfrm>
            <a:off x="444500" y="1463040"/>
            <a:ext cx="11210543" cy="2582487"/>
          </a:xfrm>
        </p:spPr>
        <p:txBody>
          <a:bodyPr>
            <a:normAutofit/>
          </a:bodyPr>
          <a:lstStyle/>
          <a:p>
            <a:pPr marL="457200" indent="-457200">
              <a:spcBef>
                <a:spcPts val="1200"/>
              </a:spcBef>
              <a:buFont typeface="+mj-lt"/>
              <a:buAutoNum type="arabicPeriod" startAt="2"/>
            </a:pPr>
            <a:r>
              <a:rPr lang="en-US" sz="1900" b="1" dirty="0">
                <a:solidFill>
                  <a:srgbClr val="000000"/>
                </a:solidFill>
                <a:effectLst/>
                <a:ea typeface="Calibri" panose="020F0502020204030204" pitchFamily="34" charset="0"/>
                <a:cs typeface="Times New Roman" panose="02020603050405020304" pitchFamily="18" charset="0"/>
              </a:rPr>
              <a:t>The Ministry of Health has provided </a:t>
            </a:r>
            <a:r>
              <a:rPr lang="en-US" sz="1900" b="1" u="sng" dirty="0">
                <a:solidFill>
                  <a:srgbClr val="0000FF"/>
                </a:solidFill>
                <a:effectLst/>
                <a:ea typeface="Calibri" panose="020F0502020204030204" pitchFamily="34" charset="0"/>
                <a:cs typeface="Times New Roman" panose="02020603050405020304" pitchFamily="18" charset="0"/>
                <a:hlinkClick r:id="rId2"/>
              </a:rPr>
              <a:t>5.125 million</a:t>
            </a:r>
            <a:r>
              <a:rPr lang="en-US" sz="1900" b="1" dirty="0">
                <a:solidFill>
                  <a:srgbClr val="000000"/>
                </a:solidFill>
                <a:effectLst/>
                <a:ea typeface="Calibri" panose="020F0502020204030204" pitchFamily="34" charset="0"/>
                <a:cs typeface="Times New Roman" panose="02020603050405020304" pitchFamily="18" charset="0"/>
              </a:rPr>
              <a:t> for the amalgamations. As of late June 2024, eleven colleges have been amalgamated into  the </a:t>
            </a:r>
            <a:r>
              <a:rPr lang="en-US" sz="1900" b="1" u="sng" dirty="0">
                <a:solidFill>
                  <a:srgbClr val="0000FF"/>
                </a:solidFill>
                <a:effectLst/>
                <a:ea typeface="Calibri" panose="020F0502020204030204" pitchFamily="34" charset="0"/>
                <a:cs typeface="Times New Roman" panose="02020603050405020304" pitchFamily="18" charset="0"/>
                <a:hlinkClick r:id="rId3"/>
              </a:rPr>
              <a:t> College of Complementary Health Professionals of BC</a:t>
            </a:r>
            <a:r>
              <a:rPr lang="en-US" sz="1900" b="1" dirty="0">
                <a:solidFill>
                  <a:srgbClr val="000000"/>
                </a:solidFill>
                <a:effectLst/>
                <a:ea typeface="Calibri" panose="020F0502020204030204" pitchFamily="34" charset="0"/>
                <a:cs typeface="Times New Roman" panose="02020603050405020304" pitchFamily="18" charset="0"/>
              </a:rPr>
              <a:t> and </a:t>
            </a:r>
            <a:r>
              <a:rPr lang="en-US" sz="1900" b="1" u="sng" dirty="0">
                <a:solidFill>
                  <a:srgbClr val="0000FF"/>
                </a:solidFill>
                <a:effectLst/>
                <a:ea typeface="Calibri" panose="020F0502020204030204" pitchFamily="34" charset="0"/>
                <a:cs typeface="Times New Roman" panose="02020603050405020304" pitchFamily="18" charset="0"/>
                <a:hlinkClick r:id="rId4"/>
              </a:rPr>
              <a:t>the College of Health and Care Professionals of BC</a:t>
            </a:r>
            <a:r>
              <a:rPr lang="en-US" sz="1900" b="1" dirty="0">
                <a:solidFill>
                  <a:srgbClr val="000000"/>
                </a:solidFill>
                <a:effectLst/>
                <a:ea typeface="Calibri" panose="020F0502020204030204" pitchFamily="34" charset="0"/>
                <a:cs typeface="Times New Roman" panose="02020603050405020304" pitchFamily="18" charset="0"/>
              </a:rPr>
              <a:t>. </a:t>
            </a:r>
            <a:endParaRPr lang="en-CA" sz="1900" dirty="0">
              <a:effectLst/>
              <a:ea typeface="Calibri" panose="020F0502020204030204" pitchFamily="34" charset="0"/>
              <a:cs typeface="Times New Roman" panose="02020603050405020304" pitchFamily="18" charset="0"/>
            </a:endParaRPr>
          </a:p>
          <a:p>
            <a:pPr marL="626400" lvl="0" indent="-342900">
              <a:spcBef>
                <a:spcPts val="1200"/>
              </a:spcBef>
              <a:buFont typeface="Arial" panose="020B0604020202020204" pitchFamily="34" charset="0"/>
              <a:buChar char="•"/>
            </a:pPr>
            <a:r>
              <a:rPr lang="en-US" sz="1800" dirty="0">
                <a:solidFill>
                  <a:srgbClr val="000000"/>
                </a:solidFill>
                <a:effectLst/>
                <a:ea typeface="Times New Roman" panose="02020603050405020304" pitchFamily="18" charset="0"/>
                <a:cs typeface="Times New Roman" panose="02020603050405020304" pitchFamily="18" charset="0"/>
              </a:rPr>
              <a:t>The </a:t>
            </a:r>
            <a:r>
              <a:rPr lang="en-US" sz="1800" u="sng" dirty="0">
                <a:solidFill>
                  <a:srgbClr val="0000FF"/>
                </a:solidFill>
                <a:effectLst/>
                <a:ea typeface="Times New Roman" panose="02020603050405020304" pitchFamily="18" charset="0"/>
                <a:cs typeface="Times New Roman" panose="02020603050405020304" pitchFamily="18" charset="0"/>
                <a:hlinkClick r:id="rId5"/>
              </a:rPr>
              <a:t>Society of BC Health Regulators</a:t>
            </a:r>
            <a:r>
              <a:rPr lang="en-US" sz="1800" dirty="0">
                <a:solidFill>
                  <a:srgbClr val="000000"/>
                </a:solidFill>
                <a:effectLst/>
                <a:ea typeface="Times New Roman" panose="02020603050405020304" pitchFamily="18" charset="0"/>
                <a:cs typeface="Times New Roman" panose="02020603050405020304" pitchFamily="18" charset="0"/>
              </a:rPr>
              <a:t> has been awarded </a:t>
            </a:r>
            <a:r>
              <a:rPr lang="en-US" sz="1800" u="sng" dirty="0">
                <a:solidFill>
                  <a:srgbClr val="0000FF"/>
                </a:solidFill>
                <a:effectLst/>
                <a:ea typeface="Times New Roman" panose="02020603050405020304" pitchFamily="18" charset="0"/>
                <a:cs typeface="Times New Roman" panose="02020603050405020304" pitchFamily="18" charset="0"/>
                <a:hlinkClick r:id="rId2"/>
              </a:rPr>
              <a:t>4.5 million </a:t>
            </a:r>
            <a:r>
              <a:rPr lang="en-US" sz="1800" dirty="0">
                <a:solidFill>
                  <a:srgbClr val="000000"/>
                </a:solidFill>
                <a:effectLst/>
                <a:ea typeface="Times New Roman" panose="02020603050405020304" pitchFamily="18" charset="0"/>
                <a:cs typeface="Times New Roman" panose="02020603050405020304" pitchFamily="18" charset="0"/>
              </a:rPr>
              <a:t>to: create by-laws for the new colleges; create policies; ensure incorporation of the guiding principles; and, to review complaint processes, licensing and quality. </a:t>
            </a:r>
          </a:p>
          <a:p>
            <a:pPr lvl="0"/>
            <a:endParaRPr lang="en-US" sz="1800" dirty="0">
              <a:solidFill>
                <a:srgbClr val="000000"/>
              </a:solidFill>
              <a:ea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F0EA8CA7-742A-58C4-1C18-AB08829761AE}"/>
              </a:ext>
            </a:extLst>
          </p:cNvPr>
          <p:cNvSpPr txBox="1"/>
          <p:nvPr/>
        </p:nvSpPr>
        <p:spPr>
          <a:xfrm>
            <a:off x="2198253" y="4520174"/>
            <a:ext cx="7324439" cy="1200329"/>
          </a:xfrm>
          <a:prstGeom prst="rect">
            <a:avLst/>
          </a:prstGeom>
          <a:noFill/>
        </p:spPr>
        <p:txBody>
          <a:bodyPr wrap="square" rtlCol="0">
            <a:spAutoFit/>
          </a:bodyPr>
          <a:lstStyle/>
          <a:p>
            <a:pPr lvl="0">
              <a:spcBef>
                <a:spcPts val="1000"/>
              </a:spcBef>
              <a:spcAft>
                <a:spcPts val="1000"/>
              </a:spcAft>
            </a:pPr>
            <a:r>
              <a:rPr lang="en-US" dirty="0">
                <a:solidFill>
                  <a:srgbClr val="000000"/>
                </a:solidFill>
                <a:effectLst/>
                <a:ea typeface="Times New Roman" panose="02020603050405020304" pitchFamily="18" charset="0"/>
                <a:cs typeface="Times New Roman" panose="02020603050405020304" pitchFamily="18" charset="0"/>
              </a:rPr>
              <a:t>A request was sent on 16 August 2024 to the Society for details of who has been hired, contracted, or appointed to perform what tasks, how work will be supervised and approved, and the budget for expenditure of the 4.5 million. This request has not yet been answered. </a:t>
            </a:r>
            <a:endParaRPr lang="en-CA"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99696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3E922-8E59-1DA6-A978-1DBFBEA14F3F}"/>
              </a:ext>
            </a:extLst>
          </p:cNvPr>
          <p:cNvSpPr>
            <a:spLocks noGrp="1"/>
          </p:cNvSpPr>
          <p:nvPr>
            <p:ph type="title"/>
          </p:nvPr>
        </p:nvSpPr>
        <p:spPr/>
        <p:txBody>
          <a:bodyPr/>
          <a:lstStyle/>
          <a:p>
            <a:r>
              <a:rPr lang="en-CA" dirty="0"/>
              <a:t>Amalgamation to Date: Appointments  </a:t>
            </a:r>
          </a:p>
        </p:txBody>
      </p:sp>
      <p:sp>
        <p:nvSpPr>
          <p:cNvPr id="3" name="Content Placeholder 2">
            <a:extLst>
              <a:ext uri="{FF2B5EF4-FFF2-40B4-BE49-F238E27FC236}">
                <a16:creationId xmlns:a16="http://schemas.microsoft.com/office/drawing/2014/main" id="{A0E2D82B-7EB2-44E9-49D8-A25A225764EB}"/>
              </a:ext>
            </a:extLst>
          </p:cNvPr>
          <p:cNvSpPr>
            <a:spLocks noGrp="1"/>
          </p:cNvSpPr>
          <p:nvPr>
            <p:ph sz="quarter" idx="13"/>
          </p:nvPr>
        </p:nvSpPr>
        <p:spPr>
          <a:xfrm>
            <a:off x="444500" y="1463040"/>
            <a:ext cx="11210543" cy="5229162"/>
          </a:xfrm>
        </p:spPr>
        <p:txBody>
          <a:bodyPr>
            <a:normAutofit/>
          </a:bodyPr>
          <a:lstStyle/>
          <a:p>
            <a:pPr marL="457200" indent="-457200">
              <a:lnSpc>
                <a:spcPct val="115000"/>
              </a:lnSpc>
              <a:spcAft>
                <a:spcPts val="1000"/>
              </a:spcAft>
              <a:buFont typeface="+mj-lt"/>
              <a:buAutoNum type="arabicPeriod" startAt="3"/>
              <a:tabLst>
                <a:tab pos="457200" algn="l"/>
              </a:tabLst>
            </a:pPr>
            <a:r>
              <a:rPr lang="en-US" sz="1800" b="1" dirty="0">
                <a:solidFill>
                  <a:srgbClr val="000000"/>
                </a:solidFill>
                <a:ea typeface="Calibri" panose="020F0502020204030204" pitchFamily="34" charset="0"/>
                <a:cs typeface="Times New Roman" panose="02020603050405020304" pitchFamily="18" charset="0"/>
              </a:rPr>
              <a:t>Regarding the individuals leading amalgamation efforts: </a:t>
            </a:r>
            <a:endParaRPr lang="en-US" sz="1800" b="1" dirty="0">
              <a:solidFill>
                <a:srgbClr val="000000"/>
              </a:solidFill>
              <a:effectLst/>
              <a:ea typeface="Calibri" panose="020F0502020204030204" pitchFamily="34" charset="0"/>
              <a:cs typeface="Times New Roman" panose="02020603050405020304" pitchFamily="18" charset="0"/>
            </a:endParaRPr>
          </a:p>
          <a:p>
            <a:pPr marL="342900" indent="-342900">
              <a:lnSpc>
                <a:spcPct val="115000"/>
              </a:lnSpc>
              <a:spcAft>
                <a:spcPts val="1000"/>
              </a:spcAft>
              <a:buFont typeface="Arial" panose="020B0604020202020204" pitchFamily="34" charset="0"/>
              <a:buChar char="•"/>
              <a:tabLst>
                <a:tab pos="457200" algn="l"/>
              </a:tabLst>
            </a:pPr>
            <a:r>
              <a:rPr lang="en-US" sz="1800" dirty="0">
                <a:solidFill>
                  <a:srgbClr val="000000"/>
                </a:solidFill>
                <a:effectLst/>
                <a:ea typeface="Calibri" panose="020F0502020204030204" pitchFamily="34" charset="0"/>
                <a:cs typeface="Times New Roman" panose="02020603050405020304" pitchFamily="18" charset="0"/>
              </a:rPr>
              <a:t>Allan Seckel K.C. was </a:t>
            </a:r>
            <a:r>
              <a:rPr lang="en-US" sz="1800" u="sng" dirty="0">
                <a:solidFill>
                  <a:srgbClr val="0000FF"/>
                </a:solidFill>
                <a:effectLst/>
                <a:ea typeface="Calibri" panose="020F0502020204030204" pitchFamily="34" charset="0"/>
                <a:cs typeface="Times New Roman" panose="02020603050405020304" pitchFamily="18" charset="0"/>
                <a:hlinkClick r:id="rId2"/>
              </a:rPr>
              <a:t>appointed</a:t>
            </a:r>
            <a:r>
              <a:rPr lang="en-US" sz="1800" dirty="0">
                <a:solidFill>
                  <a:srgbClr val="000000"/>
                </a:solidFill>
                <a:effectLst/>
                <a:ea typeface="Calibri" panose="020F0502020204030204" pitchFamily="34" charset="0"/>
                <a:cs typeface="Times New Roman" panose="02020603050405020304" pitchFamily="18" charset="0"/>
              </a:rPr>
              <a:t> on 24 July 2023 to lead </a:t>
            </a:r>
            <a:r>
              <a:rPr lang="en-US" sz="1800" dirty="0">
                <a:solidFill>
                  <a:schemeClr val="tx1"/>
                </a:solidFill>
                <a:effectLst/>
                <a:ea typeface="Calibri" panose="020F0502020204030204" pitchFamily="34" charset="0"/>
                <a:cs typeface="Times New Roman" panose="02020603050405020304" pitchFamily="18" charset="0"/>
              </a:rPr>
              <a:t>amalgamation of the colleges and to “exercise the powers and to perform the duties of the board of each of the  colleges.  BC has failed to respond to a November 2023 request for details regarding Mr. Seckel’s remuneration, powers, and terms of references, and is now in violation of the Freedom of Information and Protection of Privacy Act.  </a:t>
            </a:r>
          </a:p>
          <a:p>
            <a:pPr marL="342900" lvl="0" indent="-342900">
              <a:lnSpc>
                <a:spcPct val="115000"/>
              </a:lnSpc>
              <a:spcAft>
                <a:spcPts val="1000"/>
              </a:spcAft>
              <a:buFont typeface="Arial" panose="020B0604020202020204" pitchFamily="34" charset="0"/>
              <a:buChar char="•"/>
              <a:tabLst>
                <a:tab pos="457200" algn="l"/>
              </a:tabLst>
            </a:pPr>
            <a:r>
              <a:rPr lang="en-US" sz="1800" dirty="0">
                <a:solidFill>
                  <a:schemeClr val="tx1"/>
                </a:solidFill>
                <a:effectLst/>
                <a:ea typeface="Calibri" panose="020F0502020204030204" pitchFamily="34" charset="0"/>
                <a:cs typeface="Times New Roman" panose="02020603050405020304" pitchFamily="18" charset="0"/>
              </a:rPr>
              <a:t>Brian Westgate was appointed as the Acting Executive Director of the Office of the Superintendent, and accompanied by a team, will have “a dual mandate in establishing the Superintendent’s Office in addition to implementing and enacting the HPOA.” Mr. Westgate is a career bureaucrat with a bachelor degree in forestry. </a:t>
            </a:r>
          </a:p>
          <a:p>
            <a:pPr marL="342900" lvl="0" indent="-342900">
              <a:lnSpc>
                <a:spcPct val="115000"/>
              </a:lnSpc>
              <a:spcAft>
                <a:spcPts val="1000"/>
              </a:spcAft>
              <a:buFont typeface="Arial" panose="020B0604020202020204" pitchFamily="34" charset="0"/>
              <a:buChar char="•"/>
              <a:tabLst>
                <a:tab pos="457200" algn="l"/>
              </a:tabLst>
            </a:pPr>
            <a:r>
              <a:rPr lang="en-US" sz="1800" dirty="0">
                <a:solidFill>
                  <a:schemeClr val="tx1"/>
                </a:solidFill>
                <a:effectLst/>
                <a:ea typeface="Calibri" panose="020F0502020204030204" pitchFamily="34" charset="0"/>
                <a:cs typeface="Times New Roman" panose="02020603050405020304" pitchFamily="18" charset="0"/>
              </a:rPr>
              <a:t>Sherri Young has been appointed as the HPOA Superintendent to lead the Office of Superintendent of Health Professions and Occupations Oversight. </a:t>
            </a:r>
            <a:r>
              <a:rPr lang="en-US" sz="1800" dirty="0" err="1">
                <a:solidFill>
                  <a:schemeClr val="tx1"/>
                </a:solidFill>
                <a:effectLst/>
                <a:ea typeface="Calibri" panose="020F0502020204030204" pitchFamily="34" charset="0"/>
                <a:cs typeface="Times New Roman" panose="02020603050405020304" pitchFamily="18" charset="0"/>
              </a:rPr>
              <a:t>Ms</a:t>
            </a:r>
            <a:r>
              <a:rPr lang="en-US" sz="1800" dirty="0">
                <a:solidFill>
                  <a:schemeClr val="tx1"/>
                </a:solidFill>
                <a:effectLst/>
                <a:ea typeface="Calibri" panose="020F0502020204030204" pitchFamily="34" charset="0"/>
                <a:cs typeface="Times New Roman" panose="02020603050405020304" pitchFamily="18" charset="0"/>
              </a:rPr>
              <a:t> Young is a career bureaucrat. No education in medicine, health or law has been disclosed.</a:t>
            </a:r>
            <a:endParaRPr lang="en-US" sz="1800" dirty="0">
              <a:solidFill>
                <a:schemeClr val="tx1"/>
              </a:solidFill>
            </a:endParaRPr>
          </a:p>
        </p:txBody>
      </p:sp>
    </p:spTree>
    <p:extLst>
      <p:ext uri="{BB962C8B-B14F-4D97-AF65-F5344CB8AC3E}">
        <p14:creationId xmlns:p14="http://schemas.microsoft.com/office/powerpoint/2010/main" val="42116829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C96F43-DB1D-3CA3-402B-3290BBC12F71}"/>
              </a:ext>
            </a:extLst>
          </p:cNvPr>
          <p:cNvSpPr>
            <a:spLocks noGrp="1"/>
          </p:cNvSpPr>
          <p:nvPr>
            <p:ph type="title"/>
          </p:nvPr>
        </p:nvSpPr>
        <p:spPr/>
        <p:txBody>
          <a:bodyPr/>
          <a:lstStyle/>
          <a:p>
            <a:r>
              <a:rPr lang="en-CA" dirty="0"/>
              <a:t>Key Implications</a:t>
            </a:r>
          </a:p>
        </p:txBody>
      </p:sp>
      <p:sp>
        <p:nvSpPr>
          <p:cNvPr id="3" name="Content Placeholder 2">
            <a:extLst>
              <a:ext uri="{FF2B5EF4-FFF2-40B4-BE49-F238E27FC236}">
                <a16:creationId xmlns:a16="http://schemas.microsoft.com/office/drawing/2014/main" id="{705014FE-B2DB-D1C4-B0D8-EBFD1CEFF931}"/>
              </a:ext>
            </a:extLst>
          </p:cNvPr>
          <p:cNvSpPr>
            <a:spLocks noGrp="1"/>
          </p:cNvSpPr>
          <p:nvPr>
            <p:ph sz="quarter" idx="13"/>
          </p:nvPr>
        </p:nvSpPr>
        <p:spPr/>
        <p:txBody>
          <a:bodyPr/>
          <a:lstStyle/>
          <a:p>
            <a:pPr algn="ctr"/>
            <a:r>
              <a:rPr lang="en-US" sz="2200" b="1" dirty="0"/>
              <a:t>The HPOA is a danger to personalized consent-based health care in BC</a:t>
            </a:r>
          </a:p>
          <a:p>
            <a:r>
              <a:rPr lang="en-US" sz="2000" dirty="0"/>
              <a:t>The HPOA is replete with unlawful provisions that restrict and potentially extinguish many essential rights and signals the end of the rights of health care workers to provide and patients to receive, personalized consent-based health care. </a:t>
            </a:r>
          </a:p>
          <a:p>
            <a:r>
              <a:rPr lang="en-US" sz="2000" dirty="0"/>
              <a:t>The HPOA does not serve the public interest in timely, equal and non-discriminatory access to competent personalized consent-based health care in BC.</a:t>
            </a:r>
          </a:p>
          <a:p>
            <a:endParaRPr lang="en-US" sz="2000" dirty="0"/>
          </a:p>
          <a:p>
            <a:endParaRPr lang="en-CA" dirty="0"/>
          </a:p>
        </p:txBody>
      </p:sp>
    </p:spTree>
    <p:extLst>
      <p:ext uri="{BB962C8B-B14F-4D97-AF65-F5344CB8AC3E}">
        <p14:creationId xmlns:p14="http://schemas.microsoft.com/office/powerpoint/2010/main" val="193074499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673EF-3F88-50DB-1113-259E8F652233}"/>
              </a:ext>
            </a:extLst>
          </p:cNvPr>
          <p:cNvSpPr>
            <a:spLocks noGrp="1"/>
          </p:cNvSpPr>
          <p:nvPr>
            <p:ph type="title"/>
          </p:nvPr>
        </p:nvSpPr>
        <p:spPr/>
        <p:txBody>
          <a:bodyPr/>
          <a:lstStyle/>
          <a:p>
            <a:r>
              <a:rPr lang="en-CA" dirty="0"/>
              <a:t>Key Implications</a:t>
            </a:r>
          </a:p>
        </p:txBody>
      </p:sp>
      <p:sp>
        <p:nvSpPr>
          <p:cNvPr id="3" name="Content Placeholder 2">
            <a:extLst>
              <a:ext uri="{FF2B5EF4-FFF2-40B4-BE49-F238E27FC236}">
                <a16:creationId xmlns:a16="http://schemas.microsoft.com/office/drawing/2014/main" id="{AE078463-3819-15BE-449C-053489EB8CBB}"/>
              </a:ext>
            </a:extLst>
          </p:cNvPr>
          <p:cNvSpPr>
            <a:spLocks noGrp="1"/>
          </p:cNvSpPr>
          <p:nvPr>
            <p:ph sz="quarter" idx="13"/>
          </p:nvPr>
        </p:nvSpPr>
        <p:spPr>
          <a:xfrm>
            <a:off x="444500" y="1463039"/>
            <a:ext cx="11210543" cy="5168670"/>
          </a:xfrm>
        </p:spPr>
        <p:txBody>
          <a:bodyPr>
            <a:normAutofit fontScale="92500" lnSpcReduction="10000"/>
          </a:bodyPr>
          <a:lstStyle/>
          <a:p>
            <a:pPr algn="ctr">
              <a:spcAft>
                <a:spcPts val="1000"/>
              </a:spcAft>
            </a:pPr>
            <a:r>
              <a:rPr lang="en-US" sz="2400" b="1" dirty="0"/>
              <a:t>The HPOA is a danger to Rights </a:t>
            </a:r>
          </a:p>
          <a:p>
            <a:pPr>
              <a:spcAft>
                <a:spcPts val="1000"/>
              </a:spcAft>
            </a:pPr>
            <a:r>
              <a:rPr lang="en-US" sz="2000" dirty="0"/>
              <a:t>The Act appears to be a template statute to override laws that guarantee rights, access to effective remedies for violations and democratic processes that prevent undemocratic or tyrannical law making and to impose totalitarian control. The Act allows Cabinet, the minister and dozens of unelected, unaccountable political appointees to adopt, create, change, and enforce laws that violate rights and contravene the duty of states in a democracy to ensure that laws are properly purposed and are developed and passed through a transparent process that includes adequate notice of the proposed changes, access to the information necessary to understand the proposed changes and engage in informed debate, opposition or support, meaningful consultation at all stages with the public, the people whose rights will be impacted, and elected representatives, opportunities for full informed debate and with tacit public consensus established by the aforesaid processes and the consent of elected representatives established by a fair parliamentary vote. </a:t>
            </a:r>
          </a:p>
          <a:p>
            <a:pPr>
              <a:spcAft>
                <a:spcPts val="1000"/>
              </a:spcAft>
            </a:pPr>
            <a:r>
              <a:rPr lang="en-US" sz="2000" dirty="0"/>
              <a:t>Potentially restricted or extinguished include rights to: equality and non-discrimination; privacy; informed consent to medical treatment; work, participate in public affairs, mobility, association, assembly and freedoms from non-consensual experimentation; coercion to accept medical treatment not voluntarily chosen; ex post facto laws; cruel and unusual punishment; and expression. These rights are protected by Canadian and international law.</a:t>
            </a:r>
            <a:endParaRPr lang="en-CA" dirty="0"/>
          </a:p>
        </p:txBody>
      </p:sp>
    </p:spTree>
    <p:extLst>
      <p:ext uri="{BB962C8B-B14F-4D97-AF65-F5344CB8AC3E}">
        <p14:creationId xmlns:p14="http://schemas.microsoft.com/office/powerpoint/2010/main" val="14020685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D9132-D738-A99F-4510-4EC222402CC2}"/>
              </a:ext>
            </a:extLst>
          </p:cNvPr>
          <p:cNvSpPr>
            <a:spLocks noGrp="1"/>
          </p:cNvSpPr>
          <p:nvPr>
            <p:ph type="title"/>
          </p:nvPr>
        </p:nvSpPr>
        <p:spPr/>
        <p:txBody>
          <a:bodyPr/>
          <a:lstStyle/>
          <a:p>
            <a:r>
              <a:rPr lang="en-CA" dirty="0"/>
              <a:t>Key Implications</a:t>
            </a:r>
          </a:p>
        </p:txBody>
      </p:sp>
      <p:sp>
        <p:nvSpPr>
          <p:cNvPr id="3" name="Content Placeholder 2">
            <a:extLst>
              <a:ext uri="{FF2B5EF4-FFF2-40B4-BE49-F238E27FC236}">
                <a16:creationId xmlns:a16="http://schemas.microsoft.com/office/drawing/2014/main" id="{8D5835CF-9167-7641-786F-4C3C2C905E2D}"/>
              </a:ext>
            </a:extLst>
          </p:cNvPr>
          <p:cNvSpPr>
            <a:spLocks noGrp="1"/>
          </p:cNvSpPr>
          <p:nvPr>
            <p:ph sz="quarter" idx="13"/>
          </p:nvPr>
        </p:nvSpPr>
        <p:spPr>
          <a:xfrm>
            <a:off x="444500" y="1463039"/>
            <a:ext cx="11210543" cy="4964351"/>
          </a:xfrm>
        </p:spPr>
        <p:txBody>
          <a:bodyPr>
            <a:normAutofit/>
          </a:bodyPr>
          <a:lstStyle/>
          <a:p>
            <a:pPr algn="ctr"/>
            <a:r>
              <a:rPr lang="en-US" sz="2200" b="1" dirty="0"/>
              <a:t>The HPOA is a danger to Democracy</a:t>
            </a:r>
          </a:p>
          <a:p>
            <a:r>
              <a:rPr lang="en-US" sz="1900" dirty="0">
                <a:effectLst/>
                <a:ea typeface="Calibri" panose="020F0502020204030204" pitchFamily="34" charset="0"/>
                <a:cs typeface="Times New Roman" panose="02020603050405020304" pitchFamily="18" charset="0"/>
              </a:rPr>
              <a:t>The HPOA is not an anomaly. It is one of </a:t>
            </a:r>
            <a:r>
              <a:rPr lang="en-US" sz="1900" dirty="0">
                <a:ea typeface="Calibri" panose="020F0502020204030204" pitchFamily="34" charset="0"/>
                <a:cs typeface="Times New Roman" panose="02020603050405020304" pitchFamily="18" charset="0"/>
              </a:rPr>
              <a:t>several laws</a:t>
            </a:r>
            <a:r>
              <a:rPr lang="en-US" sz="1900" dirty="0">
                <a:effectLst/>
                <a:ea typeface="Calibri" panose="020F0502020204030204" pitchFamily="34" charset="0"/>
                <a:cs typeface="Times New Roman" panose="02020603050405020304" pitchFamily="18" charset="0"/>
              </a:rPr>
              <a:t> that threaten to replace democracy with rules and laws made behind closed doors by unelected, unaccountable and unknown people or groups within and outside Canada. Remembering what is known about the imposition of dictatorial control that decisions are made in secret, repressive changes are made incrementally with each step being  explained as necessary to address some harm </a:t>
            </a:r>
            <a:r>
              <a:rPr lang="en-US" sz="1900" dirty="0">
                <a:ea typeface="Calibri" panose="020F0502020204030204" pitchFamily="34" charset="0"/>
                <a:cs typeface="Times New Roman" panose="02020603050405020304" pitchFamily="18" charset="0"/>
              </a:rPr>
              <a:t>and that </a:t>
            </a:r>
            <a:r>
              <a:rPr lang="en-US" sz="1900" dirty="0">
                <a:effectLst/>
                <a:ea typeface="Calibri" panose="020F0502020204030204" pitchFamily="34" charset="0"/>
                <a:cs typeface="Times New Roman" panose="02020603050405020304" pitchFamily="18" charset="0"/>
              </a:rPr>
              <a:t>acceptance or non-resistance to each step undermines resistance to the next step.   </a:t>
            </a:r>
            <a:endParaRPr lang="en-CA" sz="1900" dirty="0">
              <a:effectLst/>
              <a:ea typeface="Calibri" panose="020F0502020204030204" pitchFamily="34" charset="0"/>
              <a:cs typeface="Times New Roman" panose="02020603050405020304" pitchFamily="18" charset="0"/>
            </a:endParaRPr>
          </a:p>
          <a:p>
            <a:r>
              <a:rPr lang="en-US" sz="1900" dirty="0"/>
              <a:t>The HPOA paves the way for BC to partner with big Pharma  and other entities (instead of with health care providers and BC residents), unhampered by what Canada has called “the </a:t>
            </a:r>
            <a:r>
              <a:rPr lang="en-US" sz="1900" u="sng" dirty="0">
                <a:hlinkClick r:id="rId2"/>
              </a:rPr>
              <a:t>regulatory irritants and roadblocks</a:t>
            </a:r>
            <a:r>
              <a:rPr lang="en-US" sz="1900" dirty="0"/>
              <a:t>” of democracy. </a:t>
            </a:r>
          </a:p>
          <a:p>
            <a:r>
              <a:rPr lang="en-US" sz="1900" dirty="0"/>
              <a:t>Presently the people of BC use pharma: the HPOA enables Pharma and other non-state corporate actors—with the aid of state powers and resources—to use the people. </a:t>
            </a:r>
          </a:p>
          <a:p>
            <a:endParaRPr lang="en-CA" dirty="0"/>
          </a:p>
        </p:txBody>
      </p:sp>
    </p:spTree>
    <p:extLst>
      <p:ext uri="{BB962C8B-B14F-4D97-AF65-F5344CB8AC3E}">
        <p14:creationId xmlns:p14="http://schemas.microsoft.com/office/powerpoint/2010/main" val="27967484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ED22CD-5667-54E8-E830-1F779793F2FF}"/>
              </a:ext>
            </a:extLst>
          </p:cNvPr>
          <p:cNvSpPr>
            <a:spLocks noGrp="1"/>
          </p:cNvSpPr>
          <p:nvPr>
            <p:ph type="title"/>
          </p:nvPr>
        </p:nvSpPr>
        <p:spPr/>
        <p:txBody>
          <a:bodyPr/>
          <a:lstStyle/>
          <a:p>
            <a:r>
              <a:rPr lang="en-CA" dirty="0"/>
              <a:t>Conclusion</a:t>
            </a:r>
          </a:p>
        </p:txBody>
      </p:sp>
      <p:sp>
        <p:nvSpPr>
          <p:cNvPr id="3" name="Content Placeholder 2">
            <a:extLst>
              <a:ext uri="{FF2B5EF4-FFF2-40B4-BE49-F238E27FC236}">
                <a16:creationId xmlns:a16="http://schemas.microsoft.com/office/drawing/2014/main" id="{1E448D72-7E65-B893-E192-7ECE26F60057}"/>
              </a:ext>
            </a:extLst>
          </p:cNvPr>
          <p:cNvSpPr>
            <a:spLocks noGrp="1"/>
          </p:cNvSpPr>
          <p:nvPr>
            <p:ph sz="quarter" idx="13"/>
          </p:nvPr>
        </p:nvSpPr>
        <p:spPr>
          <a:xfrm>
            <a:off x="444500" y="1463039"/>
            <a:ext cx="11210543" cy="5168669"/>
          </a:xfrm>
        </p:spPr>
        <p:txBody>
          <a:bodyPr>
            <a:normAutofit fontScale="92500" lnSpcReduction="20000"/>
          </a:bodyPr>
          <a:lstStyle/>
          <a:p>
            <a:pPr algn="ctr">
              <a:spcAft>
                <a:spcPts val="1000"/>
              </a:spcAft>
            </a:pPr>
            <a:r>
              <a:rPr lang="en-US" sz="2400" b="1" dirty="0">
                <a:ea typeface="Calibri" panose="020F0502020204030204" pitchFamily="34" charset="0"/>
              </a:rPr>
              <a:t>The Health Professions and Occupations Act is a danger to Rights, Democracy, the Rule of Law, and personalized consent-based health care. The HPOA must be repealed or recalled. </a:t>
            </a:r>
            <a:endParaRPr lang="en-US" sz="2400" dirty="0">
              <a:effectLst/>
              <a:ea typeface="Calibri" panose="020F0502020204030204" pitchFamily="34" charset="0"/>
              <a:cs typeface="Times New Roman" panose="02020603050405020304" pitchFamily="18" charset="0"/>
            </a:endParaRPr>
          </a:p>
          <a:p>
            <a:pPr>
              <a:spcAft>
                <a:spcPts val="1000"/>
              </a:spcAft>
            </a:pPr>
            <a:r>
              <a:rPr lang="en-US" sz="2000" dirty="0">
                <a:effectLst/>
                <a:ea typeface="Calibri" panose="020F0502020204030204" pitchFamily="34" charset="0"/>
                <a:cs typeface="Times New Roman" panose="02020603050405020304" pitchFamily="18" charset="0"/>
              </a:rPr>
              <a:t>The HPOA appears to be part of the Agile Nations initiative developed over the past decade by the World Economic Forum to prepare for what the WEF calls the Fourth Industrial Revolution. </a:t>
            </a:r>
            <a:r>
              <a:rPr lang="en-US" sz="2000" dirty="0">
                <a:effectLst/>
                <a:ea typeface="Times New Roman" panose="02020603050405020304" pitchFamily="18" charset="0"/>
                <a:cs typeface="Times New Roman" panose="02020603050405020304" pitchFamily="18" charset="0"/>
              </a:rPr>
              <a:t>Klaus Schwab says in his 2016 book “The Fourth Industrial Revolution ‘that industry and government must collaborate closely to shape the global transformation” necessary to allow global marketing of innovative products free from the costly delays caused by having to comply with domestic regulation and human rights laws. </a:t>
            </a:r>
          </a:p>
          <a:p>
            <a:r>
              <a:rPr lang="en-CA" sz="2000" dirty="0">
                <a:effectLst/>
                <a:ea typeface="Calibri" panose="020F0502020204030204" pitchFamily="34" charset="0"/>
                <a:cs typeface="Times New Roman" panose="02020603050405020304" pitchFamily="18" charset="0"/>
              </a:rPr>
              <a:t>The HPOA threatens not just access to personalized consent-based health care, but additionally violates </a:t>
            </a:r>
            <a:r>
              <a:rPr lang="en-CA" sz="2000" dirty="0">
                <a:ea typeface="Calibri" panose="020F0502020204030204" pitchFamily="34" charset="0"/>
                <a:cs typeface="Times New Roman" panose="02020603050405020304" pitchFamily="18" charset="0"/>
              </a:rPr>
              <a:t>rights and contravenes democracy and the rule of law. BC has proceeded—at great cost to BC taxpayers—with the amalgamation of colleges, appointment of unelected, unaccountable and incompetent people authorized to administer the Act and create in secret and put in place more regulations without democratic oversight.</a:t>
            </a:r>
            <a:endParaRPr lang="en-CA" sz="2000" b="1" dirty="0"/>
          </a:p>
          <a:p>
            <a:pPr algn="ctr"/>
            <a:r>
              <a:rPr lang="en-CA" sz="2400" b="1" dirty="0">
                <a:solidFill>
                  <a:schemeClr val="accent2">
                    <a:lumMod val="75000"/>
                  </a:schemeClr>
                </a:solidFill>
              </a:rPr>
              <a:t>Contact your local representatives and let them know, again and again, that Health Professions and Occupations Act must be repealed or recalled. </a:t>
            </a:r>
          </a:p>
        </p:txBody>
      </p:sp>
    </p:spTree>
    <p:extLst>
      <p:ext uri="{BB962C8B-B14F-4D97-AF65-F5344CB8AC3E}">
        <p14:creationId xmlns:p14="http://schemas.microsoft.com/office/powerpoint/2010/main" val="23013064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E1811-70E0-D359-608B-98750D848DE9}"/>
              </a:ext>
            </a:extLst>
          </p:cNvPr>
          <p:cNvSpPr>
            <a:spLocks noGrp="1"/>
          </p:cNvSpPr>
          <p:nvPr>
            <p:ph type="title"/>
          </p:nvPr>
        </p:nvSpPr>
        <p:spPr/>
        <p:txBody>
          <a:bodyPr/>
          <a:lstStyle/>
          <a:p>
            <a:r>
              <a:rPr lang="en-CA" dirty="0"/>
              <a:t>Glossary</a:t>
            </a:r>
          </a:p>
        </p:txBody>
      </p:sp>
      <p:sp>
        <p:nvSpPr>
          <p:cNvPr id="3" name="Content Placeholder 2">
            <a:extLst>
              <a:ext uri="{FF2B5EF4-FFF2-40B4-BE49-F238E27FC236}">
                <a16:creationId xmlns:a16="http://schemas.microsoft.com/office/drawing/2014/main" id="{3BA2DBD7-CA2D-BB47-7501-6C91CC918E5F}"/>
              </a:ext>
            </a:extLst>
          </p:cNvPr>
          <p:cNvSpPr>
            <a:spLocks noGrp="1"/>
          </p:cNvSpPr>
          <p:nvPr>
            <p:ph sz="quarter" idx="13"/>
          </p:nvPr>
        </p:nvSpPr>
        <p:spPr/>
        <p:txBody>
          <a:bodyPr>
            <a:normAutofit/>
          </a:bodyPr>
          <a:lstStyle/>
          <a:p>
            <a:r>
              <a:rPr lang="en-US" sz="1800" b="1" dirty="0">
                <a:solidFill>
                  <a:schemeClr val="tx1"/>
                </a:solidFill>
                <a:effectLst/>
                <a:ea typeface="Calibri" panose="020F0502020204030204" pitchFamily="34" charset="0"/>
                <a:cs typeface="Times New Roman" panose="02020603050405020304" pitchFamily="18" charset="0"/>
              </a:rPr>
              <a:t>Closure: </a:t>
            </a:r>
            <a:r>
              <a:rPr lang="en-US" sz="1800" dirty="0">
                <a:solidFill>
                  <a:schemeClr val="tx1"/>
                </a:solidFill>
                <a:effectLst/>
                <a:ea typeface="Calibri" panose="020F0502020204030204" pitchFamily="34" charset="0"/>
                <a:cs typeface="Times New Roman" panose="02020603050405020304" pitchFamily="18" charset="0"/>
              </a:rPr>
              <a:t>a procedure whereby parliament can, by majority vote, stop debate of a bill or motion before parliament and force a vote before the completion of the review and debate by elected representatives that is required in a democracy. Adopted from the British by Canada in 1913, closure is so controversial and, until recently, so rarely used</a:t>
            </a:r>
            <a:r>
              <a:rPr lang="en-US" sz="1800" dirty="0">
                <a:solidFill>
                  <a:schemeClr val="tx1"/>
                </a:solidFill>
                <a:ea typeface="Calibri" panose="020F0502020204030204" pitchFamily="34" charset="0"/>
                <a:cs typeface="Times New Roman" panose="02020603050405020304" pitchFamily="18" charset="0"/>
              </a:rPr>
              <a:t> </a:t>
            </a:r>
            <a:r>
              <a:rPr lang="en-US" sz="1800" dirty="0">
                <a:solidFill>
                  <a:schemeClr val="tx1"/>
                </a:solidFill>
                <a:effectLst/>
                <a:ea typeface="Calibri" panose="020F0502020204030204" pitchFamily="34" charset="0"/>
                <a:cs typeface="Times New Roman" panose="02020603050405020304" pitchFamily="18" charset="0"/>
              </a:rPr>
              <a:t>there has yet to be any rule developed about its use. The proper purpose of closure is to maintain the integrity of parliamentary review and debate not to curtail it.</a:t>
            </a:r>
          </a:p>
          <a:p>
            <a:r>
              <a:rPr lang="en-US" sz="1800" b="1" dirty="0">
                <a:solidFill>
                  <a:schemeClr val="tx1"/>
                </a:solidFill>
                <a:effectLst/>
                <a:ea typeface="Calibri" panose="020F0502020204030204" pitchFamily="34" charset="0"/>
                <a:cs typeface="Times New Roman" panose="02020603050405020304" pitchFamily="18" charset="0"/>
              </a:rPr>
              <a:t>Customary International Law (CIL):</a:t>
            </a:r>
            <a:r>
              <a:rPr lang="en-US" sz="1800" dirty="0">
                <a:solidFill>
                  <a:schemeClr val="tx1"/>
                </a:solidFill>
                <a:effectLst/>
                <a:ea typeface="Calibri" panose="020F0502020204030204" pitchFamily="34" charset="0"/>
                <a:cs typeface="Times New Roman" panose="02020603050405020304" pitchFamily="18" charset="0"/>
              </a:rPr>
              <a:t> international rules and state obligations arising from established customs of acceptance and compliance amongst states. The Statute of the International Court of Justice recognizes and applies “international custom, as evidence of a practice accepted as law.” Article </a:t>
            </a:r>
            <a:r>
              <a:rPr lang="en-US" sz="1800" dirty="0">
                <a:solidFill>
                  <a:schemeClr val="tx1"/>
                </a:solidFill>
                <a:effectLst/>
                <a:ea typeface="Calibri" panose="020F0502020204030204" pitchFamily="34" charset="0"/>
                <a:cs typeface="Times New Roman" panose="02020603050405020304" pitchFamily="18" charset="0"/>
                <a:hlinkClick r:id="rId2"/>
              </a:rPr>
              <a:t>38</a:t>
            </a:r>
            <a:r>
              <a:rPr lang="en-US" sz="1800" dirty="0">
                <a:solidFill>
                  <a:schemeClr val="tx1"/>
                </a:solidFill>
                <a:effectLst/>
                <a:ea typeface="Calibri" panose="020F0502020204030204" pitchFamily="34" charset="0"/>
                <a:cs typeface="Times New Roman" panose="02020603050405020304" pitchFamily="18" charset="0"/>
              </a:rPr>
              <a:t> (1) (a)</a:t>
            </a:r>
          </a:p>
          <a:p>
            <a:r>
              <a:rPr lang="en-US" sz="1800" b="1" dirty="0">
                <a:solidFill>
                  <a:schemeClr val="tx1"/>
                </a:solidFill>
                <a:effectLst/>
                <a:ea typeface="Calibri" panose="020F0502020204030204" pitchFamily="34" charset="0"/>
                <a:cs typeface="Times New Roman" panose="02020603050405020304" pitchFamily="18" charset="0"/>
              </a:rPr>
              <a:t>Derogable Right: </a:t>
            </a:r>
            <a:r>
              <a:rPr lang="en-US" sz="1800" dirty="0">
                <a:solidFill>
                  <a:schemeClr val="tx1"/>
                </a:solidFill>
                <a:effectLst/>
                <a:ea typeface="Calibri" panose="020F0502020204030204" pitchFamily="34" charset="0"/>
                <a:cs typeface="Times New Roman" panose="02020603050405020304" pitchFamily="18" charset="0"/>
              </a:rPr>
              <a:t>a right that can be subjected to restriction under certain circumstances and subject to conditions. Examples of derogable rights are: freedom of expression; freedom of assembly, freedom of association, liberty and security of the person and the right to manifest a religion or belief (see </a:t>
            </a:r>
            <a:r>
              <a:rPr lang="en-US" sz="1800" dirty="0">
                <a:solidFill>
                  <a:schemeClr val="tx1"/>
                </a:solidFill>
                <a:effectLst/>
                <a:ea typeface="Calibri" panose="020F0502020204030204" pitchFamily="34" charset="0"/>
                <a:cs typeface="Times New Roman" panose="02020603050405020304" pitchFamily="18" charset="0"/>
                <a:hlinkClick r:id="rId3"/>
              </a:rPr>
              <a:t>ICCPR</a:t>
            </a:r>
            <a:r>
              <a:rPr lang="en-US" sz="1800" dirty="0">
                <a:solidFill>
                  <a:schemeClr val="tx1"/>
                </a:solidFill>
                <a:effectLst/>
                <a:ea typeface="Calibri" panose="020F0502020204030204" pitchFamily="34" charset="0"/>
                <a:cs typeface="Times New Roman" panose="02020603050405020304" pitchFamily="18" charset="0"/>
              </a:rPr>
              <a:t> Articles 19, 21. 22, 9, 18.3)</a:t>
            </a:r>
            <a:endParaRPr lang="en-CA" sz="180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447759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90ED5-C689-9052-53F3-12B5904ED974}"/>
              </a:ext>
            </a:extLst>
          </p:cNvPr>
          <p:cNvSpPr>
            <a:spLocks noGrp="1"/>
          </p:cNvSpPr>
          <p:nvPr>
            <p:ph type="title"/>
          </p:nvPr>
        </p:nvSpPr>
        <p:spPr/>
        <p:txBody>
          <a:bodyPr/>
          <a:lstStyle/>
          <a:p>
            <a:r>
              <a:rPr lang="en-CA" dirty="0"/>
              <a:t>Glossary</a:t>
            </a:r>
          </a:p>
        </p:txBody>
      </p:sp>
      <p:sp>
        <p:nvSpPr>
          <p:cNvPr id="3" name="Content Placeholder 2">
            <a:extLst>
              <a:ext uri="{FF2B5EF4-FFF2-40B4-BE49-F238E27FC236}">
                <a16:creationId xmlns:a16="http://schemas.microsoft.com/office/drawing/2014/main" id="{CA3F7E8E-614B-2E01-64EA-364944501175}"/>
              </a:ext>
            </a:extLst>
          </p:cNvPr>
          <p:cNvSpPr>
            <a:spLocks noGrp="1"/>
          </p:cNvSpPr>
          <p:nvPr>
            <p:ph sz="quarter" idx="13"/>
          </p:nvPr>
        </p:nvSpPr>
        <p:spPr>
          <a:xfrm>
            <a:off x="444500" y="1481512"/>
            <a:ext cx="11210543" cy="4601748"/>
          </a:xfrm>
        </p:spPr>
        <p:txBody>
          <a:bodyPr>
            <a:normAutofit lnSpcReduction="10000"/>
          </a:bodyPr>
          <a:lstStyle/>
          <a:p>
            <a:r>
              <a:rPr lang="en-US" sz="1800" b="1" dirty="0">
                <a:solidFill>
                  <a:schemeClr val="tx1"/>
                </a:solidFill>
              </a:rPr>
              <a:t>Non-Derogable Right: </a:t>
            </a:r>
            <a:r>
              <a:rPr lang="en-US" sz="1800" dirty="0">
                <a:solidFill>
                  <a:schemeClr val="tx1"/>
                </a:solidFill>
              </a:rPr>
              <a:t>a right that can never be subjected to any restriction, even in times of war or health crisis. Examples of non-derogable rights include rights to: freedom of thought, conscience and religion; freedom from torture and other cruel, inhuman and degrading punishment or treatment; life and to not be arbitrarily deprived of life; equality and non-discrimination; freedom from non-consensual medical or scientific experimentation; access to an independent, competent and impartial tribunal and to determine criminal offences and impose sentence. (</a:t>
            </a:r>
            <a:r>
              <a:rPr lang="en-US" sz="1800" dirty="0">
                <a:solidFill>
                  <a:schemeClr val="tx1"/>
                </a:solidFill>
                <a:effectLst/>
                <a:ea typeface="Calibri" panose="020F0502020204030204" pitchFamily="34" charset="0"/>
                <a:cs typeface="Times New Roman" panose="02020603050405020304" pitchFamily="18" charset="0"/>
                <a:hlinkClick r:id="rId2"/>
              </a:rPr>
              <a:t>ICCPR</a:t>
            </a:r>
            <a:r>
              <a:rPr lang="en-US" sz="1800" dirty="0">
                <a:solidFill>
                  <a:schemeClr val="tx1"/>
                </a:solidFill>
              </a:rPr>
              <a:t> Article 4.2, Geneva Conventions, Article 3, Convention Against Torture). The Office of the High Commissioner of Human Rights has stated, “rights to food, health, housing, social protection, water and sanitation, education and an adequate standard of living remain in effect even during situations of emergency. (</a:t>
            </a:r>
            <a:r>
              <a:rPr lang="en-US" sz="1800" dirty="0">
                <a:solidFill>
                  <a:schemeClr val="tx1"/>
                </a:solidFill>
                <a:hlinkClick r:id="rId3"/>
              </a:rPr>
              <a:t>Emergency Measures and COVID-19 Guidance</a:t>
            </a:r>
            <a:r>
              <a:rPr lang="en-US" sz="1800" dirty="0">
                <a:solidFill>
                  <a:schemeClr val="tx1"/>
                </a:solidFill>
              </a:rPr>
              <a:t>, 27 April 2020).</a:t>
            </a:r>
          </a:p>
          <a:p>
            <a:r>
              <a:rPr lang="en-US" sz="1800" b="1" dirty="0">
                <a:solidFill>
                  <a:schemeClr val="tx1"/>
                </a:solidFill>
              </a:rPr>
              <a:t>Due process: </a:t>
            </a:r>
            <a:r>
              <a:rPr lang="en-US" sz="1800" dirty="0">
                <a:solidFill>
                  <a:schemeClr val="tx1"/>
                </a:solidFill>
              </a:rPr>
              <a:t>the measures established by law that impose state duties which ensure rights and safeguard against violations in any given case. For example, in a criminal prosecution, due process includes fair trial rights to: notice of allegations and evidence; be presumed innocent until proven guilty; be represented by a lawyer of choice; legal aid when necessary; prepare, present a defense; freedom from retroactive laws; present and challenge evidence; and to have charges and rights determined by an independent, competent and impartial tribunal. In law making, due process refers to the established processes for the law making. See Black’s Law Dictionary.</a:t>
            </a:r>
            <a:endParaRPr lang="en-CA" sz="1800" dirty="0">
              <a:solidFill>
                <a:schemeClr val="tx1"/>
              </a:solidFill>
            </a:endParaRPr>
          </a:p>
        </p:txBody>
      </p:sp>
    </p:spTree>
    <p:extLst>
      <p:ext uri="{BB962C8B-B14F-4D97-AF65-F5344CB8AC3E}">
        <p14:creationId xmlns:p14="http://schemas.microsoft.com/office/powerpoint/2010/main" val="7505628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D2929-4AF2-46EC-E5EE-E904BCE4EA01}"/>
              </a:ext>
            </a:extLst>
          </p:cNvPr>
          <p:cNvSpPr>
            <a:spLocks noGrp="1"/>
          </p:cNvSpPr>
          <p:nvPr>
            <p:ph type="title"/>
          </p:nvPr>
        </p:nvSpPr>
        <p:spPr/>
        <p:txBody>
          <a:bodyPr/>
          <a:lstStyle/>
          <a:p>
            <a:r>
              <a:rPr lang="en-CA" dirty="0"/>
              <a:t>Glossary</a:t>
            </a:r>
          </a:p>
        </p:txBody>
      </p:sp>
      <p:sp>
        <p:nvSpPr>
          <p:cNvPr id="3" name="Content Placeholder 2">
            <a:extLst>
              <a:ext uri="{FF2B5EF4-FFF2-40B4-BE49-F238E27FC236}">
                <a16:creationId xmlns:a16="http://schemas.microsoft.com/office/drawing/2014/main" id="{96FC68CB-7015-D7D9-6FEC-8668F986714B}"/>
              </a:ext>
            </a:extLst>
          </p:cNvPr>
          <p:cNvSpPr>
            <a:spLocks noGrp="1"/>
          </p:cNvSpPr>
          <p:nvPr>
            <p:ph sz="quarter" idx="13"/>
          </p:nvPr>
        </p:nvSpPr>
        <p:spPr/>
        <p:txBody>
          <a:bodyPr>
            <a:normAutofit/>
          </a:bodyPr>
          <a:lstStyle/>
          <a:p>
            <a:r>
              <a:rPr lang="en-US" sz="1800" b="1" dirty="0"/>
              <a:t>Ex post facto laws: </a:t>
            </a:r>
            <a:r>
              <a:rPr lang="en-US" sz="1800" dirty="0"/>
              <a:t>Latin for having retrospective effect or force, these are laws that apply retroactively. Freedom from conviction for laws that apply retroactively is a non-derogable rights guaranteed by the UN </a:t>
            </a:r>
            <a:r>
              <a:rPr lang="en-US" sz="1800" dirty="0">
                <a:hlinkClick r:id="rId2"/>
              </a:rPr>
              <a:t>International Covenant on Civil and Political Rights</a:t>
            </a:r>
            <a:r>
              <a:rPr lang="en-US" sz="1800" dirty="0"/>
              <a:t>, Article 15.</a:t>
            </a:r>
          </a:p>
          <a:p>
            <a:r>
              <a:rPr lang="en-US" sz="1800" b="1" dirty="0"/>
              <a:t>Immunity: </a:t>
            </a:r>
            <a:r>
              <a:rPr lang="en-US" sz="1800" dirty="0"/>
              <a:t>refers to, in these slides, exemption from judicial review of the lawfulness of acts carried out under the HPOA when generally the lawfulness of such acts would be subject to judicial review to determine lawfulness, to identify the perpetrator(s) and to impose remedial measures.</a:t>
            </a:r>
          </a:p>
          <a:p>
            <a:r>
              <a:rPr lang="en-US" sz="1800" b="1" dirty="0"/>
              <a:t>Principle of legality: </a:t>
            </a:r>
            <a:r>
              <a:rPr lang="en-US" sz="1800" dirty="0"/>
              <a:t>establishes that no can be convicted of a crime unless the published text of the offence clearly identifies the acts and omissions that constitute the offence with sufficient clarity and precision that the offence can be understood and avoided. A law violating the principle of legality would also violate freedom from ex post facto laws as such as law could not be known until after it was committed. Wording of a offence that is so broad and/or vague that it may not be possible to know in advance what acts are prohibited, such as “spreading misleading information,” contravenes the principle of legality when misleading is not defined and therefore could not, when referring to controversial issues, be known in advance and avoided.</a:t>
            </a:r>
          </a:p>
        </p:txBody>
      </p:sp>
    </p:spTree>
    <p:extLst>
      <p:ext uri="{BB962C8B-B14F-4D97-AF65-F5344CB8AC3E}">
        <p14:creationId xmlns:p14="http://schemas.microsoft.com/office/powerpoint/2010/main" val="855023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7F9B0DEC-B8DB-4811-A059-3AB1195470E8}"/>
              </a:ext>
            </a:extLst>
          </p:cNvPr>
          <p:cNvSpPr/>
          <p:nvPr/>
        </p:nvSpPr>
        <p:spPr>
          <a:xfrm>
            <a:off x="6096001" y="5303520"/>
            <a:ext cx="5568882" cy="1367208"/>
          </a:xfrm>
          <a:prstGeom prst="roundRect">
            <a:avLst/>
          </a:prstGeom>
          <a:solidFill>
            <a:schemeClr val="bg1">
              <a:lumMod val="8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 name="Title 1">
            <a:extLst>
              <a:ext uri="{FF2B5EF4-FFF2-40B4-BE49-F238E27FC236}">
                <a16:creationId xmlns:a16="http://schemas.microsoft.com/office/drawing/2014/main" id="{05EF882F-BCB4-DA44-9859-69A5FD1DB5C1}"/>
              </a:ext>
            </a:extLst>
          </p:cNvPr>
          <p:cNvSpPr>
            <a:spLocks noGrp="1"/>
          </p:cNvSpPr>
          <p:nvPr>
            <p:ph type="title"/>
          </p:nvPr>
        </p:nvSpPr>
        <p:spPr/>
        <p:txBody>
          <a:bodyPr>
            <a:normAutofit/>
          </a:bodyPr>
          <a:lstStyle/>
          <a:p>
            <a:r>
              <a:rPr lang="en-US" dirty="0"/>
              <a:t>Petition to Recall Premier of BC &amp; Rescind the HPOA </a:t>
            </a:r>
          </a:p>
        </p:txBody>
      </p:sp>
      <p:sp>
        <p:nvSpPr>
          <p:cNvPr id="3" name="Content Placeholder 2">
            <a:extLst>
              <a:ext uri="{FF2B5EF4-FFF2-40B4-BE49-F238E27FC236}">
                <a16:creationId xmlns:a16="http://schemas.microsoft.com/office/drawing/2014/main" id="{630B8CCD-D071-DF41-994C-91E8C58D80F7}"/>
              </a:ext>
            </a:extLst>
          </p:cNvPr>
          <p:cNvSpPr>
            <a:spLocks noGrp="1"/>
          </p:cNvSpPr>
          <p:nvPr>
            <p:ph sz="quarter" idx="13"/>
          </p:nvPr>
        </p:nvSpPr>
        <p:spPr>
          <a:xfrm>
            <a:off x="444500" y="1996785"/>
            <a:ext cx="5474214" cy="4729360"/>
          </a:xfrm>
        </p:spPr>
        <p:txBody>
          <a:bodyPr>
            <a:noAutofit/>
          </a:bodyPr>
          <a:lstStyle/>
          <a:p>
            <a:pPr marL="342900" indent="-342900">
              <a:lnSpc>
                <a:spcPct val="130000"/>
              </a:lnSpc>
              <a:spcBef>
                <a:spcPts val="0"/>
              </a:spcBef>
              <a:spcAft>
                <a:spcPts val="0"/>
              </a:spcAft>
              <a:buFont typeface="+mj-lt"/>
              <a:buAutoNum type="arabicPeriod"/>
            </a:pPr>
            <a:r>
              <a:rPr lang="en-CA" dirty="0"/>
              <a:t>Impairs or destroys rights to provide and receive personalized consent-based health care </a:t>
            </a:r>
          </a:p>
          <a:p>
            <a:pPr marL="342900" indent="-342900">
              <a:lnSpc>
                <a:spcPct val="130000"/>
              </a:lnSpc>
              <a:spcBef>
                <a:spcPts val="0"/>
              </a:spcBef>
              <a:spcAft>
                <a:spcPts val="0"/>
              </a:spcAft>
              <a:buFont typeface="+mj-lt"/>
              <a:buAutoNum type="arabicPeriod"/>
            </a:pPr>
            <a:r>
              <a:rPr lang="en-CA" dirty="0"/>
              <a:t>Puts political appointees in charge of governance  of health care workers and of, lawmaking over all aspects of health services including: licensing, seizure of health records, definition of ethical standards and the punishments for non-compliance</a:t>
            </a:r>
          </a:p>
          <a:p>
            <a:pPr marL="342900" indent="-342900">
              <a:lnSpc>
                <a:spcPct val="130000"/>
              </a:lnSpc>
              <a:spcBef>
                <a:spcPts val="0"/>
              </a:spcBef>
              <a:spcAft>
                <a:spcPts val="0"/>
              </a:spcAft>
              <a:buFont typeface="+mj-lt"/>
              <a:buAutoNum type="arabicPeriod"/>
            </a:pPr>
            <a:r>
              <a:rPr lang="en-CA" dirty="0"/>
              <a:t>Prohibits giving medical advice or opinions—in private or public—not in line with opinions sanctioned by authorities  </a:t>
            </a:r>
          </a:p>
          <a:p>
            <a:pPr marL="342900" indent="-342900">
              <a:lnSpc>
                <a:spcPct val="130000"/>
              </a:lnSpc>
              <a:spcBef>
                <a:spcPts val="0"/>
              </a:spcBef>
              <a:spcAft>
                <a:spcPts val="0"/>
              </a:spcAft>
              <a:buFont typeface="+mj-lt"/>
              <a:buAutoNum type="arabicPeriod"/>
            </a:pPr>
            <a:r>
              <a:rPr lang="en-CA" dirty="0"/>
              <a:t>Criminalizes freedom of expression and authorizes violation of other essential rights, such as rights to privacy, consent to medical treatment and due process  </a:t>
            </a:r>
          </a:p>
        </p:txBody>
      </p:sp>
      <p:sp>
        <p:nvSpPr>
          <p:cNvPr id="4" name="Content Placeholder 3">
            <a:extLst>
              <a:ext uri="{FF2B5EF4-FFF2-40B4-BE49-F238E27FC236}">
                <a16:creationId xmlns:a16="http://schemas.microsoft.com/office/drawing/2014/main" id="{3D6EAB26-F15B-DE44-9EDD-D033916FE56C}"/>
              </a:ext>
            </a:extLst>
          </p:cNvPr>
          <p:cNvSpPr>
            <a:spLocks noGrp="1"/>
          </p:cNvSpPr>
          <p:nvPr>
            <p:ph sz="quarter" idx="14"/>
          </p:nvPr>
        </p:nvSpPr>
        <p:spPr>
          <a:xfrm>
            <a:off x="5918714" y="1994800"/>
            <a:ext cx="5736329" cy="3314553"/>
          </a:xfrm>
        </p:spPr>
        <p:txBody>
          <a:bodyPr>
            <a:normAutofit fontScale="92500" lnSpcReduction="20000"/>
          </a:bodyPr>
          <a:lstStyle/>
          <a:p>
            <a:pPr marL="342900" indent="-342900">
              <a:lnSpc>
                <a:spcPct val="150000"/>
              </a:lnSpc>
              <a:spcBef>
                <a:spcPts val="0"/>
              </a:spcBef>
              <a:spcAft>
                <a:spcPts val="0"/>
              </a:spcAft>
              <a:buAutoNum type="arabicPeriod" startAt="5"/>
            </a:pPr>
            <a:r>
              <a:rPr lang="en-CA" sz="1700" dirty="0"/>
              <a:t>Authorizes adoption as binding law in BC of any laws or rules made anywhere, by any state or organization, without complying with rights, Canadian law, international human rights law, the rule of law or the requirements of democratic law making and review.  </a:t>
            </a:r>
          </a:p>
          <a:p>
            <a:pPr marL="342900" indent="-342900">
              <a:lnSpc>
                <a:spcPct val="150000"/>
              </a:lnSpc>
              <a:spcBef>
                <a:spcPts val="0"/>
              </a:spcBef>
              <a:spcAft>
                <a:spcPts val="0"/>
              </a:spcAft>
              <a:buAutoNum type="arabicPeriod" startAt="5"/>
            </a:pPr>
            <a:r>
              <a:rPr lang="en-CA" sz="1700" dirty="0"/>
              <a:t>Enables unelected, unaccountable appointees to mandate vaccination as a condition of licensing and employment</a:t>
            </a:r>
          </a:p>
          <a:p>
            <a:pPr marL="342900" indent="-342900">
              <a:lnSpc>
                <a:spcPct val="150000"/>
              </a:lnSpc>
              <a:spcBef>
                <a:spcPts val="0"/>
              </a:spcBef>
              <a:spcAft>
                <a:spcPts val="0"/>
              </a:spcAft>
              <a:buAutoNum type="arabicPeriod" startAt="5"/>
            </a:pPr>
            <a:r>
              <a:rPr lang="en-CA" sz="1700" dirty="0"/>
              <a:t>Creates involuntary markets for pharma products through mandated vaccination for “any transmissible disease”</a:t>
            </a:r>
          </a:p>
          <a:p>
            <a:pPr marL="342900" indent="-342900">
              <a:lnSpc>
                <a:spcPct val="150000"/>
              </a:lnSpc>
              <a:spcBef>
                <a:spcPts val="0"/>
              </a:spcBef>
              <a:spcAft>
                <a:spcPts val="0"/>
              </a:spcAft>
              <a:buAutoNum type="arabicPeriod" startAt="5"/>
            </a:pPr>
            <a:r>
              <a:rPr lang="en-CA" sz="1700" dirty="0"/>
              <a:t>Authorizes appointees to change the meaning of words </a:t>
            </a:r>
          </a:p>
        </p:txBody>
      </p:sp>
      <p:sp>
        <p:nvSpPr>
          <p:cNvPr id="7" name="TextBox 6">
            <a:extLst>
              <a:ext uri="{FF2B5EF4-FFF2-40B4-BE49-F238E27FC236}">
                <a16:creationId xmlns:a16="http://schemas.microsoft.com/office/drawing/2014/main" id="{E970BC5C-0C69-4C4A-BE2A-9EE3D0F43010}"/>
              </a:ext>
            </a:extLst>
          </p:cNvPr>
          <p:cNvSpPr txBox="1"/>
          <p:nvPr/>
        </p:nvSpPr>
        <p:spPr>
          <a:xfrm>
            <a:off x="444500" y="1325843"/>
            <a:ext cx="10948430" cy="677108"/>
          </a:xfrm>
          <a:prstGeom prst="rect">
            <a:avLst/>
          </a:prstGeom>
          <a:noFill/>
        </p:spPr>
        <p:txBody>
          <a:bodyPr wrap="square" rtlCol="0">
            <a:spAutoFit/>
          </a:bodyPr>
          <a:lstStyle/>
          <a:p>
            <a:pPr algn="just"/>
            <a:r>
              <a:rPr lang="en-CA" sz="1900" b="1" dirty="0"/>
              <a:t>A Petition to recall Premier David Eby as the MLA for Vancouver Point Grey was initiated because of concerns </a:t>
            </a:r>
            <a:r>
              <a:rPr lang="en-CA" sz="1900" b="1" dirty="0">
                <a:solidFill>
                  <a:schemeClr val="bg2">
                    <a:lumMod val="25000"/>
                  </a:schemeClr>
                </a:solidFill>
              </a:rPr>
              <a:t>that the HPOA: </a:t>
            </a:r>
            <a:endParaRPr lang="en-US" sz="1900" b="1" dirty="0">
              <a:solidFill>
                <a:schemeClr val="bg2">
                  <a:lumMod val="25000"/>
                </a:schemeClr>
              </a:solidFill>
            </a:endParaRPr>
          </a:p>
        </p:txBody>
      </p:sp>
      <p:sp>
        <p:nvSpPr>
          <p:cNvPr id="11" name="TextBox 10">
            <a:extLst>
              <a:ext uri="{FF2B5EF4-FFF2-40B4-BE49-F238E27FC236}">
                <a16:creationId xmlns:a16="http://schemas.microsoft.com/office/drawing/2014/main" id="{BB0DC6AE-5D49-0640-8617-DA12F0378F81}"/>
              </a:ext>
            </a:extLst>
          </p:cNvPr>
          <p:cNvSpPr txBox="1"/>
          <p:nvPr/>
        </p:nvSpPr>
        <p:spPr>
          <a:xfrm>
            <a:off x="6885090" y="6042481"/>
            <a:ext cx="4592319" cy="830997"/>
          </a:xfrm>
          <a:prstGeom prst="rect">
            <a:avLst/>
          </a:prstGeom>
          <a:noFill/>
        </p:spPr>
        <p:txBody>
          <a:bodyPr wrap="square" rtlCol="0" anchor="ctr">
            <a:spAutoFit/>
          </a:bodyPr>
          <a:lstStyle/>
          <a:p>
            <a:r>
              <a:rPr lang="en-US" sz="1500" dirty="0">
                <a:solidFill>
                  <a:schemeClr val="accent1">
                    <a:lumMod val="75000"/>
                  </a:schemeClr>
                </a:solidFill>
                <a:hlinkClick r:id="rId3">
                  <a:extLst>
                    <a:ext uri="{A12FA001-AC4F-418D-AE19-62706E023703}">
                      <ahyp:hlinkClr xmlns:ahyp="http://schemas.microsoft.com/office/drawing/2018/hyperlinkcolor" val="tx"/>
                    </a:ext>
                  </a:extLst>
                </a:hlinkClick>
              </a:rPr>
              <a:t>https://www.bclaws.gov.bc.ca/civix/document/id/complete/statreg/96398_02</a:t>
            </a:r>
            <a:endParaRPr lang="en-US" sz="1500" dirty="0">
              <a:solidFill>
                <a:schemeClr val="accent1">
                  <a:lumMod val="75000"/>
                </a:schemeClr>
              </a:solidFill>
            </a:endParaRPr>
          </a:p>
          <a:p>
            <a:endParaRPr lang="en-US" sz="1600" dirty="0">
              <a:solidFill>
                <a:schemeClr val="bg2">
                  <a:lumMod val="25000"/>
                </a:schemeClr>
              </a:solidFill>
            </a:endParaRPr>
          </a:p>
        </p:txBody>
      </p:sp>
      <p:pic>
        <p:nvPicPr>
          <p:cNvPr id="13" name="Picture 12">
            <a:extLst>
              <a:ext uri="{FF2B5EF4-FFF2-40B4-BE49-F238E27FC236}">
                <a16:creationId xmlns:a16="http://schemas.microsoft.com/office/drawing/2014/main" id="{6E267A21-4D10-304E-ADDB-EED3342B1DE7}"/>
              </a:ext>
            </a:extLst>
          </p:cNvPr>
          <p:cNvPicPr>
            <a:picLocks noChangeAspect="1"/>
          </p:cNvPicPr>
          <p:nvPr/>
        </p:nvPicPr>
        <p:blipFill>
          <a:blip r:embed="rId4">
            <a:lum bright="70000" contrast="-70000"/>
          </a:blip>
          <a:stretch>
            <a:fillRect/>
          </a:stretch>
        </p:blipFill>
        <p:spPr>
          <a:xfrm>
            <a:off x="6395841" y="6111893"/>
            <a:ext cx="427535" cy="412534"/>
          </a:xfrm>
          <a:prstGeom prst="rect">
            <a:avLst/>
          </a:prstGeom>
        </p:spPr>
      </p:pic>
      <p:sp>
        <p:nvSpPr>
          <p:cNvPr id="5" name="TextBox 4">
            <a:extLst>
              <a:ext uri="{FF2B5EF4-FFF2-40B4-BE49-F238E27FC236}">
                <a16:creationId xmlns:a16="http://schemas.microsoft.com/office/drawing/2014/main" id="{C439E05D-094B-2CE3-F625-5AD29FA1F784}"/>
              </a:ext>
            </a:extLst>
          </p:cNvPr>
          <p:cNvSpPr txBox="1"/>
          <p:nvPr/>
        </p:nvSpPr>
        <p:spPr>
          <a:xfrm>
            <a:off x="6283474" y="5400239"/>
            <a:ext cx="5193935" cy="584775"/>
          </a:xfrm>
          <a:prstGeom prst="rect">
            <a:avLst/>
          </a:prstGeom>
          <a:noFill/>
        </p:spPr>
        <p:txBody>
          <a:bodyPr wrap="square" rtlCol="0">
            <a:spAutoFit/>
          </a:bodyPr>
          <a:lstStyle/>
          <a:p>
            <a:pPr algn="just"/>
            <a:r>
              <a:rPr lang="en-US" sz="1600" dirty="0">
                <a:solidFill>
                  <a:schemeClr val="bg2">
                    <a:lumMod val="10000"/>
                  </a:schemeClr>
                </a:solidFill>
              </a:rPr>
              <a:t>The Petition did not receive the requisite number of signatures to trigger </a:t>
            </a:r>
            <a:r>
              <a:rPr lang="en-US" sz="1600" dirty="0">
                <a:solidFill>
                  <a:schemeClr val="bg2">
                    <a:lumMod val="25000"/>
                  </a:schemeClr>
                </a:solidFill>
              </a:rPr>
              <a:t>recall. </a:t>
            </a:r>
          </a:p>
        </p:txBody>
      </p:sp>
    </p:spTree>
    <p:extLst>
      <p:ext uri="{BB962C8B-B14F-4D97-AF65-F5344CB8AC3E}">
        <p14:creationId xmlns:p14="http://schemas.microsoft.com/office/powerpoint/2010/main" val="27959258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611B75-9664-DB94-2429-5A636EA2F51F}"/>
              </a:ext>
            </a:extLst>
          </p:cNvPr>
          <p:cNvSpPr>
            <a:spLocks noGrp="1"/>
          </p:cNvSpPr>
          <p:nvPr>
            <p:ph type="title"/>
          </p:nvPr>
        </p:nvSpPr>
        <p:spPr/>
        <p:txBody>
          <a:bodyPr/>
          <a:lstStyle/>
          <a:p>
            <a:r>
              <a:rPr lang="en-CA" dirty="0"/>
              <a:t>Glossary</a:t>
            </a:r>
          </a:p>
        </p:txBody>
      </p:sp>
      <p:sp>
        <p:nvSpPr>
          <p:cNvPr id="3" name="Content Placeholder 2">
            <a:extLst>
              <a:ext uri="{FF2B5EF4-FFF2-40B4-BE49-F238E27FC236}">
                <a16:creationId xmlns:a16="http://schemas.microsoft.com/office/drawing/2014/main" id="{FB5D33C3-998D-85DC-2C55-C0A1AAAB7BB9}"/>
              </a:ext>
            </a:extLst>
          </p:cNvPr>
          <p:cNvSpPr>
            <a:spLocks noGrp="1"/>
          </p:cNvSpPr>
          <p:nvPr>
            <p:ph sz="quarter" idx="13"/>
          </p:nvPr>
        </p:nvSpPr>
        <p:spPr>
          <a:xfrm>
            <a:off x="444500" y="1463039"/>
            <a:ext cx="11210543" cy="5076306"/>
          </a:xfrm>
        </p:spPr>
        <p:txBody>
          <a:bodyPr>
            <a:normAutofit/>
          </a:bodyPr>
          <a:lstStyle/>
          <a:p>
            <a:r>
              <a:rPr lang="en-US" sz="1800" b="1" dirty="0">
                <a:solidFill>
                  <a:srgbClr val="000000"/>
                </a:solidFill>
                <a:effectLst/>
              </a:rPr>
              <a:t>Rule of law:</a:t>
            </a:r>
            <a:r>
              <a:rPr lang="en-US" sz="1800" dirty="0">
                <a:solidFill>
                  <a:srgbClr val="000000"/>
                </a:solidFill>
                <a:effectLst/>
              </a:rPr>
              <a:t> This term was created by British jurist A.C. Dicey to refer to the requirement that the state must act in accordance with and be accountable to the law as had been established by the Magna Carta in 1215 and affirmed by the British Bill of Rights in 1899. The preamble to the Canadian Charter of Rights and Freedoms states, “…Canada is founded on the supremacy of… the rule of law.” Canada’s democratic system of governance, law making and enforcement and its legal system must therefore be consistent with accepted rule of law principles. The UN defines the rule of law as: </a:t>
            </a:r>
          </a:p>
          <a:p>
            <a:pPr marL="402336" lvl="2" indent="0">
              <a:buNone/>
            </a:pPr>
            <a:r>
              <a:rPr lang="en-US" sz="1800" dirty="0">
                <a:solidFill>
                  <a:srgbClr val="000000"/>
                </a:solidFill>
                <a:effectLst/>
              </a:rPr>
              <a:t>“</a:t>
            </a:r>
            <a:r>
              <a:rPr lang="en-US" sz="1800" dirty="0">
                <a:solidFill>
                  <a:srgbClr val="222222"/>
                </a:solidFill>
                <a:effectLst/>
              </a:rPr>
              <a:t>a principle of governance in which all persons, institutions and entities, public and private, including the State itself, are accountable to laws that are publicly promulgated, equally enforced and independently adjudicated, and which are consistent with international human rights norms and standards. It requires, as well, measures to ensure adherence to the principles of supremacy of law, equality before the law, accountability to the law, fairness in the application of the law, separation of powers, participation in decision-making, legal certainty, avoidance of arbitrariness, and procedural and legal transparency”</a:t>
            </a:r>
            <a:r>
              <a:rPr lang="en-US" sz="1800" dirty="0">
                <a:effectLst/>
              </a:rPr>
              <a:t> </a:t>
            </a:r>
          </a:p>
          <a:p>
            <a:pPr marL="859536" lvl="2" indent="-457200"/>
            <a:r>
              <a:rPr lang="en-US" sz="1800" dirty="0">
                <a:effectLst/>
              </a:rPr>
              <a:t>See: </a:t>
            </a:r>
            <a:r>
              <a:rPr lang="en-US" sz="1800" dirty="0">
                <a:effectLst/>
                <a:hlinkClick r:id="rId2"/>
              </a:rPr>
              <a:t>UN and the Rule of Law: Rule of Law and Human Rights</a:t>
            </a:r>
            <a:r>
              <a:rPr lang="en-US" sz="1800" dirty="0">
                <a:solidFill>
                  <a:srgbClr val="222222"/>
                </a:solidFill>
                <a:effectLst/>
              </a:rPr>
              <a:t> and UN Security Council. 2004, </a:t>
            </a:r>
            <a:r>
              <a:rPr lang="en-US" sz="1800" dirty="0">
                <a:effectLst/>
                <a:hlinkClick r:id="rId3"/>
              </a:rPr>
              <a:t>Report of the Secretary-General</a:t>
            </a:r>
            <a:endParaRPr lang="en-US" sz="1800" dirty="0">
              <a:effectLst/>
            </a:endParaRPr>
          </a:p>
          <a:p>
            <a:endParaRPr lang="en-CA" dirty="0"/>
          </a:p>
        </p:txBody>
      </p:sp>
    </p:spTree>
    <p:extLst>
      <p:ext uri="{BB962C8B-B14F-4D97-AF65-F5344CB8AC3E}">
        <p14:creationId xmlns:p14="http://schemas.microsoft.com/office/powerpoint/2010/main" val="1993486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Recall Petition &amp; Petition to Legislative Assembly </a:t>
            </a:r>
          </a:p>
        </p:txBody>
      </p:sp>
      <p:sp>
        <p:nvSpPr>
          <p:cNvPr id="3" name="Content Placeholder 2"/>
          <p:cNvSpPr>
            <a:spLocks noGrp="1"/>
          </p:cNvSpPr>
          <p:nvPr>
            <p:ph sz="quarter" idx="13"/>
          </p:nvPr>
        </p:nvSpPr>
        <p:spPr>
          <a:xfrm>
            <a:off x="444500" y="1463040"/>
            <a:ext cx="11210543" cy="1699708"/>
          </a:xfrm>
        </p:spPr>
        <p:txBody>
          <a:bodyPr>
            <a:noAutofit/>
          </a:bodyPr>
          <a:lstStyle/>
          <a:p>
            <a:pPr algn="just">
              <a:lnSpc>
                <a:spcPct val="150000"/>
              </a:lnSpc>
            </a:pPr>
            <a:r>
              <a:rPr lang="en-US" sz="1900" b="1" dirty="0"/>
              <a:t>Recall Process: </a:t>
            </a:r>
            <a:r>
              <a:rPr lang="en-US" sz="1900" dirty="0"/>
              <a:t>To trigger recall of MLA David Eby, the </a:t>
            </a:r>
            <a:r>
              <a:rPr lang="en-US" sz="1900" dirty="0">
                <a:hlinkClick r:id="rId3"/>
              </a:rPr>
              <a:t>Recall and Initiative Act</a:t>
            </a:r>
            <a:r>
              <a:rPr lang="en-US" sz="1900" dirty="0"/>
              <a:t> required campaigners to collect signatures from 40% of the 41,000 voters in the Vancouver Point Grey constituency within 60 days, ending 17 March 2023 </a:t>
            </a:r>
          </a:p>
          <a:p>
            <a:endParaRPr lang="en-US" sz="2000" dirty="0"/>
          </a:p>
        </p:txBody>
      </p:sp>
      <p:sp>
        <p:nvSpPr>
          <p:cNvPr id="4" name="TextBox 3">
            <a:extLst>
              <a:ext uri="{FF2B5EF4-FFF2-40B4-BE49-F238E27FC236}">
                <a16:creationId xmlns:a16="http://schemas.microsoft.com/office/drawing/2014/main" id="{11833AB0-2D23-1ADB-7EC2-049B5464FB77}"/>
              </a:ext>
            </a:extLst>
          </p:cNvPr>
          <p:cNvSpPr txBox="1"/>
          <p:nvPr/>
        </p:nvSpPr>
        <p:spPr>
          <a:xfrm>
            <a:off x="536957" y="3162748"/>
            <a:ext cx="10660828" cy="3000821"/>
          </a:xfrm>
          <a:prstGeom prst="rect">
            <a:avLst/>
          </a:prstGeom>
          <a:noFill/>
        </p:spPr>
        <p:txBody>
          <a:bodyPr wrap="square" rtlCol="0">
            <a:spAutoFit/>
          </a:bodyPr>
          <a:lstStyle/>
          <a:p>
            <a:pPr lvl="1">
              <a:lnSpc>
                <a:spcPct val="150000"/>
              </a:lnSpc>
            </a:pPr>
            <a:r>
              <a:rPr lang="en-US" b="1" dirty="0"/>
              <a:t>11.31% of constituents voting in the 2022 election opposed the HPOA and supported Recall</a:t>
            </a:r>
            <a:r>
              <a:rPr lang="en-US" dirty="0"/>
              <a:t> </a:t>
            </a:r>
          </a:p>
          <a:p>
            <a:pPr marL="1257300" lvl="2" indent="-342900">
              <a:lnSpc>
                <a:spcPct val="150000"/>
              </a:lnSpc>
              <a:buFont typeface="Arial" panose="020B0604020202020204" pitchFamily="34" charset="0"/>
              <a:buChar char="•"/>
            </a:pPr>
            <a:r>
              <a:rPr lang="en-US" dirty="0"/>
              <a:t>2,737 Vancouver Point Grey constituents signed the petition to recall the Premier for his support of the HPOA. </a:t>
            </a:r>
          </a:p>
          <a:p>
            <a:pPr lvl="2">
              <a:lnSpc>
                <a:spcPct val="150000"/>
              </a:lnSpc>
            </a:pPr>
            <a:endParaRPr lang="en-US" dirty="0"/>
          </a:p>
          <a:p>
            <a:pPr lvl="1">
              <a:lnSpc>
                <a:spcPct val="150000"/>
              </a:lnSpc>
            </a:pPr>
            <a:r>
              <a:rPr lang="en-US" b="1" dirty="0"/>
              <a:t>17,500 signed a Petition to the Legislative Assembly of BC opposing enactment of the HPOA.</a:t>
            </a:r>
          </a:p>
          <a:p>
            <a:pPr marL="1257300" lvl="2" indent="-342900">
              <a:lnSpc>
                <a:spcPct val="150000"/>
              </a:lnSpc>
              <a:buFont typeface="Arial" panose="020B0604020202020204" pitchFamily="34" charset="0"/>
              <a:buChar char="•"/>
            </a:pPr>
            <a:r>
              <a:rPr lang="en-US" dirty="0"/>
              <a:t>On 4 May 2023 John </a:t>
            </a:r>
            <a:r>
              <a:rPr lang="en-US" dirty="0" err="1"/>
              <a:t>Rustad</a:t>
            </a:r>
            <a:r>
              <a:rPr lang="en-US" dirty="0"/>
              <a:t>, Leader of the Conservative Party of BC and MLA for Nechako Lakes presented a Petition signed by 17,500 people calling for the Act to be paused. </a:t>
            </a:r>
            <a:endParaRPr lang="en-US" b="1" dirty="0"/>
          </a:p>
        </p:txBody>
      </p:sp>
    </p:spTree>
    <p:extLst>
      <p:ext uri="{BB962C8B-B14F-4D97-AF65-F5344CB8AC3E}">
        <p14:creationId xmlns:p14="http://schemas.microsoft.com/office/powerpoint/2010/main" val="15534213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19F41-2271-2F47-BFB5-DCCD826C7EFA}"/>
              </a:ext>
            </a:extLst>
          </p:cNvPr>
          <p:cNvSpPr>
            <a:spLocks noGrp="1"/>
          </p:cNvSpPr>
          <p:nvPr>
            <p:ph type="title"/>
          </p:nvPr>
        </p:nvSpPr>
        <p:spPr>
          <a:xfrm>
            <a:off x="3048000" y="430609"/>
            <a:ext cx="8607044" cy="557784"/>
          </a:xfrm>
        </p:spPr>
        <p:txBody>
          <a:bodyPr/>
          <a:lstStyle/>
          <a:p>
            <a:r>
              <a:rPr lang="en-US" dirty="0"/>
              <a:t>The Unstated Purpose of the HPOA  </a:t>
            </a:r>
          </a:p>
        </p:txBody>
      </p:sp>
      <p:sp>
        <p:nvSpPr>
          <p:cNvPr id="7" name="Content Placeholder 6">
            <a:extLst>
              <a:ext uri="{FF2B5EF4-FFF2-40B4-BE49-F238E27FC236}">
                <a16:creationId xmlns:a16="http://schemas.microsoft.com/office/drawing/2014/main" id="{072826F3-9A32-854E-AA06-FFF41CD6AA9D}"/>
              </a:ext>
            </a:extLst>
          </p:cNvPr>
          <p:cNvSpPr>
            <a:spLocks noGrp="1"/>
          </p:cNvSpPr>
          <p:nvPr>
            <p:ph sz="quarter" idx="13"/>
          </p:nvPr>
        </p:nvSpPr>
        <p:spPr>
          <a:xfrm>
            <a:off x="3048000" y="1376542"/>
            <a:ext cx="8858250" cy="5439576"/>
          </a:xfrm>
        </p:spPr>
        <p:txBody>
          <a:bodyPr>
            <a:normAutofit fontScale="92500" lnSpcReduction="20000"/>
          </a:bodyPr>
          <a:lstStyle/>
          <a:p>
            <a:pPr algn="just">
              <a:spcBef>
                <a:spcPts val="600"/>
              </a:spcBef>
              <a:spcAft>
                <a:spcPts val="600"/>
              </a:spcAft>
            </a:pPr>
            <a:r>
              <a:rPr lang="en-US" sz="2100" b="1" dirty="0"/>
              <a:t>The HPOA allows regulations, standards, codes or rules enacted in other jurisdictions or set by “any body that may make codes, standards and rules” (ss. </a:t>
            </a:r>
            <a:r>
              <a:rPr lang="en-US" sz="2100" b="1" dirty="0">
                <a:hlinkClick r:id="rId3"/>
              </a:rPr>
              <a:t>533</a:t>
            </a:r>
            <a:r>
              <a:rPr lang="en-US" sz="2100" b="1" dirty="0"/>
              <a:t>, </a:t>
            </a:r>
            <a:r>
              <a:rPr lang="en-US" sz="2100" b="1" dirty="0">
                <a:hlinkClick r:id="rId4"/>
              </a:rPr>
              <a:t>335</a:t>
            </a:r>
            <a:r>
              <a:rPr lang="en-US" sz="2100" b="1" dirty="0"/>
              <a:t>) to be adopted as law in BC. </a:t>
            </a:r>
            <a:r>
              <a:rPr lang="en-US" sz="2100" dirty="0"/>
              <a:t>This includes rules set by the World Health Organization (WHO), World Health Assembly (WHA) and the World Economic Forum (WEF).</a:t>
            </a:r>
          </a:p>
          <a:p>
            <a:pPr marL="342900" indent="-342900">
              <a:spcBef>
                <a:spcPts val="600"/>
              </a:spcBef>
              <a:spcAft>
                <a:spcPts val="600"/>
              </a:spcAft>
              <a:buFont typeface="Arial" panose="020B0604020202020204" pitchFamily="34" charset="0"/>
              <a:buChar char="•"/>
            </a:pPr>
            <a:r>
              <a:rPr lang="en-US" sz="1900" dirty="0"/>
              <a:t>The HPOA mirrors proposed amendments to the International Health Regulations (IHR) which will impose a global system of control over all aspects of health. The IHR will oblige states to adopt and enforce measures that: </a:t>
            </a:r>
          </a:p>
          <a:p>
            <a:pPr marL="1085850" lvl="2" indent="-400050">
              <a:lnSpc>
                <a:spcPct val="110000"/>
              </a:lnSpc>
              <a:spcBef>
                <a:spcPts val="400"/>
              </a:spcBef>
              <a:spcAft>
                <a:spcPts val="400"/>
              </a:spcAft>
              <a:buFont typeface="+mj-lt"/>
              <a:buAutoNum type="romanLcPeriod"/>
            </a:pPr>
            <a:r>
              <a:rPr lang="en-US" sz="1900" dirty="0"/>
              <a:t>Change the meaning of words;</a:t>
            </a:r>
          </a:p>
          <a:p>
            <a:pPr marL="1085850" lvl="2" indent="-400050">
              <a:lnSpc>
                <a:spcPct val="110000"/>
              </a:lnSpc>
              <a:spcBef>
                <a:spcPts val="400"/>
              </a:spcBef>
              <a:spcAft>
                <a:spcPts val="400"/>
              </a:spcAft>
              <a:buFont typeface="+mj-lt"/>
              <a:buAutoNum type="romanLcPeriod"/>
            </a:pPr>
            <a:r>
              <a:rPr lang="en-US" sz="1900" dirty="0"/>
              <a:t>Mandate some medical treatments and prohibit others; </a:t>
            </a:r>
          </a:p>
          <a:p>
            <a:pPr marL="1085850" lvl="2" indent="-400050">
              <a:lnSpc>
                <a:spcPct val="110000"/>
              </a:lnSpc>
              <a:spcBef>
                <a:spcPts val="400"/>
              </a:spcBef>
              <a:spcAft>
                <a:spcPts val="400"/>
              </a:spcAft>
              <a:buFont typeface="+mj-lt"/>
              <a:buAutoNum type="romanLcPeriod"/>
            </a:pPr>
            <a:r>
              <a:rPr lang="en-US" sz="1900" dirty="0"/>
              <a:t>Require collection, use and sharing of personal information without consent;</a:t>
            </a:r>
          </a:p>
          <a:p>
            <a:pPr marL="1085850" lvl="2" indent="-400050">
              <a:lnSpc>
                <a:spcPct val="110000"/>
              </a:lnSpc>
              <a:spcBef>
                <a:spcPts val="400"/>
              </a:spcBef>
              <a:spcAft>
                <a:spcPts val="400"/>
              </a:spcAft>
              <a:buFont typeface="+mj-lt"/>
              <a:buAutoNum type="romanLcPeriod"/>
            </a:pPr>
            <a:r>
              <a:rPr lang="en-US" sz="1900" dirty="0"/>
              <a:t>Declare international or regional emergencies in response to arbitrarily determined actual or </a:t>
            </a:r>
            <a:r>
              <a:rPr lang="en-US" sz="1900" i="1" dirty="0"/>
              <a:t>potential</a:t>
            </a:r>
            <a:r>
              <a:rPr lang="en-US" sz="1900" dirty="0"/>
              <a:t> threats to health;</a:t>
            </a:r>
          </a:p>
          <a:p>
            <a:pPr marL="1085850" lvl="2" indent="-400050">
              <a:lnSpc>
                <a:spcPct val="110000"/>
              </a:lnSpc>
              <a:spcBef>
                <a:spcPts val="400"/>
              </a:spcBef>
              <a:spcAft>
                <a:spcPts val="400"/>
              </a:spcAft>
              <a:buFont typeface="+mj-lt"/>
              <a:buAutoNum type="romanLcPeriod"/>
            </a:pPr>
            <a:r>
              <a:rPr lang="en-US" sz="1900" dirty="0"/>
              <a:t>mandate responses to a declared public health emergency</a:t>
            </a:r>
          </a:p>
          <a:p>
            <a:pPr marL="1085850" lvl="2" indent="-400050">
              <a:lnSpc>
                <a:spcPct val="110000"/>
              </a:lnSpc>
              <a:spcBef>
                <a:spcPts val="400"/>
              </a:spcBef>
              <a:spcAft>
                <a:spcPts val="400"/>
              </a:spcAft>
              <a:buFont typeface="+mj-lt"/>
              <a:buAutoNum type="romanLcPeriod"/>
            </a:pPr>
            <a:r>
              <a:rPr lang="en-US" sz="1900" dirty="0"/>
              <a:t>impose punishments for non-compliance. </a:t>
            </a:r>
          </a:p>
          <a:p>
            <a:r>
              <a:rPr lang="en-US" sz="2000" dirty="0"/>
              <a:t>The IHR Amendments allow almost anything to qualify as a public emergency. </a:t>
            </a:r>
            <a:r>
              <a:rPr lang="en-US" sz="1900" dirty="0"/>
              <a:t>The HPOA authorizes similar measures without a public health emergency. </a:t>
            </a:r>
            <a:endParaRPr lang="en-US" sz="1900" u="sng" dirty="0"/>
          </a:p>
        </p:txBody>
      </p:sp>
      <p:pic>
        <p:nvPicPr>
          <p:cNvPr id="10" name="Picture 9">
            <a:extLst>
              <a:ext uri="{FF2B5EF4-FFF2-40B4-BE49-F238E27FC236}">
                <a16:creationId xmlns:a16="http://schemas.microsoft.com/office/drawing/2014/main" id="{A2D3023C-03E5-0F47-B3CC-05B17BA40F3A}"/>
              </a:ext>
            </a:extLst>
          </p:cNvPr>
          <p:cNvPicPr>
            <a:picLocks noChangeAspect="1"/>
          </p:cNvPicPr>
          <p:nvPr/>
        </p:nvPicPr>
        <p:blipFill>
          <a:blip r:embed="rId5"/>
          <a:stretch>
            <a:fillRect/>
          </a:stretch>
        </p:blipFill>
        <p:spPr>
          <a:xfrm rot="16200000">
            <a:off x="-2171697" y="2171699"/>
            <a:ext cx="6858000" cy="2514601"/>
          </a:xfrm>
          <a:prstGeom prst="rect">
            <a:avLst/>
          </a:prstGeom>
        </p:spPr>
      </p:pic>
      <p:sp>
        <p:nvSpPr>
          <p:cNvPr id="3" name="TextBox 2">
            <a:extLst>
              <a:ext uri="{FF2B5EF4-FFF2-40B4-BE49-F238E27FC236}">
                <a16:creationId xmlns:a16="http://schemas.microsoft.com/office/drawing/2014/main" id="{76C3F275-C42F-0A44-8C05-E4A706071E51}"/>
              </a:ext>
            </a:extLst>
          </p:cNvPr>
          <p:cNvSpPr txBox="1"/>
          <p:nvPr/>
        </p:nvSpPr>
        <p:spPr>
          <a:xfrm>
            <a:off x="2514603" y="970142"/>
            <a:ext cx="533397" cy="4064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4744700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119F41-2271-2F47-BFB5-DCCD826C7EFA}"/>
              </a:ext>
            </a:extLst>
          </p:cNvPr>
          <p:cNvSpPr>
            <a:spLocks noGrp="1"/>
          </p:cNvSpPr>
          <p:nvPr>
            <p:ph type="title"/>
          </p:nvPr>
        </p:nvSpPr>
        <p:spPr>
          <a:xfrm>
            <a:off x="3048000" y="430609"/>
            <a:ext cx="8607044" cy="557784"/>
          </a:xfrm>
        </p:spPr>
        <p:txBody>
          <a:bodyPr/>
          <a:lstStyle/>
          <a:p>
            <a:r>
              <a:rPr lang="en-US" dirty="0"/>
              <a:t>The Unstated Purpose of the HPOA  </a:t>
            </a:r>
          </a:p>
        </p:txBody>
      </p:sp>
      <p:sp>
        <p:nvSpPr>
          <p:cNvPr id="7" name="Content Placeholder 6">
            <a:extLst>
              <a:ext uri="{FF2B5EF4-FFF2-40B4-BE49-F238E27FC236}">
                <a16:creationId xmlns:a16="http://schemas.microsoft.com/office/drawing/2014/main" id="{072826F3-9A32-854E-AA06-FFF41CD6AA9D}"/>
              </a:ext>
            </a:extLst>
          </p:cNvPr>
          <p:cNvSpPr>
            <a:spLocks noGrp="1"/>
          </p:cNvSpPr>
          <p:nvPr>
            <p:ph sz="quarter" idx="13"/>
          </p:nvPr>
        </p:nvSpPr>
        <p:spPr>
          <a:xfrm>
            <a:off x="2922397" y="1891467"/>
            <a:ext cx="8858250" cy="3978952"/>
          </a:xfrm>
        </p:spPr>
        <p:txBody>
          <a:bodyPr>
            <a:normAutofit fontScale="92500"/>
          </a:bodyPr>
          <a:lstStyle/>
          <a:p>
            <a:pPr algn="just">
              <a:lnSpc>
                <a:spcPct val="120000"/>
              </a:lnSpc>
            </a:pPr>
            <a:r>
              <a:rPr lang="en-US" sz="1900" dirty="0"/>
              <a:t>The IHR amendments were </a:t>
            </a:r>
            <a:r>
              <a:rPr lang="en-US" sz="1900" dirty="0">
                <a:hlinkClick r:id="rId3"/>
              </a:rPr>
              <a:t>recently adopted</a:t>
            </a:r>
            <a:r>
              <a:rPr lang="en-US" sz="1900" dirty="0"/>
              <a:t> by the WHA on 1 June 2024 without a vote and will become binding for Canada by 5 June 2024 if Canada does not object to the provisions. </a:t>
            </a:r>
          </a:p>
          <a:p>
            <a:pPr algn="just">
              <a:lnSpc>
                <a:spcPct val="120000"/>
              </a:lnSpc>
            </a:pPr>
            <a:r>
              <a:rPr lang="en-US" sz="1900" dirty="0"/>
              <a:t>As stated by US law professor Francis Boyle, the IHR Amendments and the Pandemic Treaty</a:t>
            </a:r>
            <a:r>
              <a:rPr lang="en-US" sz="1900" i="1" dirty="0"/>
              <a:t> “</a:t>
            </a:r>
            <a:r>
              <a:rPr lang="en-US" sz="1900" i="1" u="sng" dirty="0"/>
              <a:t>are fatally dangerous. Either one or both would set up a worldwide medical police state under the control of the WHO, and… WHO Director… will be able to issue orders that will go all the way down the pipe to your primary care physicians.“</a:t>
            </a:r>
            <a:endParaRPr lang="en-US" sz="1900" u="sng" dirty="0"/>
          </a:p>
          <a:p>
            <a:pPr algn="ctr">
              <a:lnSpc>
                <a:spcPct val="120000"/>
              </a:lnSpc>
            </a:pPr>
            <a:r>
              <a:rPr lang="en-US" sz="1900" b="1" dirty="0"/>
              <a:t>The HPOA paves the way for global totalitarian control of health care in BC and potentially prohibits and criminalizes personalized, consent-based health care.</a:t>
            </a:r>
          </a:p>
          <a:p>
            <a:pPr algn="just"/>
            <a:endParaRPr lang="en-US" sz="1900" u="sng" dirty="0"/>
          </a:p>
        </p:txBody>
      </p:sp>
      <p:pic>
        <p:nvPicPr>
          <p:cNvPr id="10" name="Picture 9">
            <a:extLst>
              <a:ext uri="{FF2B5EF4-FFF2-40B4-BE49-F238E27FC236}">
                <a16:creationId xmlns:a16="http://schemas.microsoft.com/office/drawing/2014/main" id="{A2D3023C-03E5-0F47-B3CC-05B17BA40F3A}"/>
              </a:ext>
            </a:extLst>
          </p:cNvPr>
          <p:cNvPicPr>
            <a:picLocks noChangeAspect="1"/>
          </p:cNvPicPr>
          <p:nvPr/>
        </p:nvPicPr>
        <p:blipFill>
          <a:blip r:embed="rId4"/>
          <a:stretch>
            <a:fillRect/>
          </a:stretch>
        </p:blipFill>
        <p:spPr>
          <a:xfrm rot="16200000">
            <a:off x="-2171697" y="2171699"/>
            <a:ext cx="6858000" cy="2514601"/>
          </a:xfrm>
          <a:prstGeom prst="rect">
            <a:avLst/>
          </a:prstGeom>
        </p:spPr>
      </p:pic>
      <p:sp>
        <p:nvSpPr>
          <p:cNvPr id="3" name="TextBox 2">
            <a:extLst>
              <a:ext uri="{FF2B5EF4-FFF2-40B4-BE49-F238E27FC236}">
                <a16:creationId xmlns:a16="http://schemas.microsoft.com/office/drawing/2014/main" id="{76C3F275-C42F-0A44-8C05-E4A706071E51}"/>
              </a:ext>
            </a:extLst>
          </p:cNvPr>
          <p:cNvSpPr txBox="1"/>
          <p:nvPr/>
        </p:nvSpPr>
        <p:spPr>
          <a:xfrm>
            <a:off x="2514603" y="970142"/>
            <a:ext cx="533397" cy="406400"/>
          </a:xfrm>
          <a:prstGeom prst="rect">
            <a:avLst/>
          </a:prstGeom>
          <a:solidFill>
            <a:schemeClr val="bg1"/>
          </a:solidFill>
        </p:spPr>
        <p:txBody>
          <a:bodyPr wrap="square" rtlCol="0">
            <a:spAutoFit/>
          </a:bodyPr>
          <a:lstStyle/>
          <a:p>
            <a:endParaRPr lang="en-US" dirty="0"/>
          </a:p>
        </p:txBody>
      </p:sp>
    </p:spTree>
    <p:extLst>
      <p:ext uri="{BB962C8B-B14F-4D97-AF65-F5344CB8AC3E}">
        <p14:creationId xmlns:p14="http://schemas.microsoft.com/office/powerpoint/2010/main" val="188619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Rectangle: Rounded Corners 46">
            <a:extLst>
              <a:ext uri="{FF2B5EF4-FFF2-40B4-BE49-F238E27FC236}">
                <a16:creationId xmlns:a16="http://schemas.microsoft.com/office/drawing/2014/main" id="{12959E2F-0BA0-B063-FFA9-9E44F0BBBF58}"/>
              </a:ext>
            </a:extLst>
          </p:cNvPr>
          <p:cNvSpPr/>
          <p:nvPr/>
        </p:nvSpPr>
        <p:spPr>
          <a:xfrm>
            <a:off x="9182773" y="4121809"/>
            <a:ext cx="2424131" cy="2213393"/>
          </a:xfrm>
          <a:prstGeom prst="roundRect">
            <a:avLst/>
          </a:prstGeom>
          <a:solidFill>
            <a:schemeClr val="bg1"/>
          </a:solidFill>
          <a:ln w="2857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6" name="Rectangle: Rounded Corners 45">
            <a:extLst>
              <a:ext uri="{FF2B5EF4-FFF2-40B4-BE49-F238E27FC236}">
                <a16:creationId xmlns:a16="http://schemas.microsoft.com/office/drawing/2014/main" id="{3E728787-E143-8003-A1D7-32F9A576DDE9}"/>
              </a:ext>
            </a:extLst>
          </p:cNvPr>
          <p:cNvSpPr/>
          <p:nvPr/>
        </p:nvSpPr>
        <p:spPr>
          <a:xfrm>
            <a:off x="6328264" y="4160676"/>
            <a:ext cx="2424131" cy="2213393"/>
          </a:xfrm>
          <a:prstGeom prst="roundRect">
            <a:avLst/>
          </a:prstGeom>
          <a:solidFill>
            <a:schemeClr val="bg1"/>
          </a:solidFill>
          <a:ln w="2857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5" name="Rectangle: Rounded Corners 44">
            <a:extLst>
              <a:ext uri="{FF2B5EF4-FFF2-40B4-BE49-F238E27FC236}">
                <a16:creationId xmlns:a16="http://schemas.microsoft.com/office/drawing/2014/main" id="{B885435D-2951-2DF1-216D-44673DADA14C}"/>
              </a:ext>
            </a:extLst>
          </p:cNvPr>
          <p:cNvSpPr/>
          <p:nvPr/>
        </p:nvSpPr>
        <p:spPr>
          <a:xfrm>
            <a:off x="9230913" y="1620495"/>
            <a:ext cx="2424131" cy="2213393"/>
          </a:xfrm>
          <a:prstGeom prst="roundRect">
            <a:avLst/>
          </a:prstGeom>
          <a:solidFill>
            <a:schemeClr val="bg1"/>
          </a:solidFill>
          <a:ln w="2857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4" name="Rectangle: Rounded Corners 43">
            <a:extLst>
              <a:ext uri="{FF2B5EF4-FFF2-40B4-BE49-F238E27FC236}">
                <a16:creationId xmlns:a16="http://schemas.microsoft.com/office/drawing/2014/main" id="{CB6CB8EF-3060-AAB4-5101-A70F42F499AE}"/>
              </a:ext>
            </a:extLst>
          </p:cNvPr>
          <p:cNvSpPr/>
          <p:nvPr/>
        </p:nvSpPr>
        <p:spPr>
          <a:xfrm>
            <a:off x="6294180" y="1620495"/>
            <a:ext cx="2424131" cy="2213393"/>
          </a:xfrm>
          <a:prstGeom prst="roundRect">
            <a:avLst/>
          </a:prstGeom>
          <a:solidFill>
            <a:schemeClr val="bg1"/>
          </a:solidFill>
          <a:ln w="2857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3" name="Rectangle: Rounded Corners 42">
            <a:extLst>
              <a:ext uri="{FF2B5EF4-FFF2-40B4-BE49-F238E27FC236}">
                <a16:creationId xmlns:a16="http://schemas.microsoft.com/office/drawing/2014/main" id="{CBB32AC1-1B04-F93D-2802-A824DEEF6967}"/>
              </a:ext>
            </a:extLst>
          </p:cNvPr>
          <p:cNvSpPr/>
          <p:nvPr/>
        </p:nvSpPr>
        <p:spPr>
          <a:xfrm>
            <a:off x="3473688" y="4130808"/>
            <a:ext cx="2424131" cy="2213393"/>
          </a:xfrm>
          <a:prstGeom prst="roundRect">
            <a:avLst/>
          </a:prstGeom>
          <a:solidFill>
            <a:schemeClr val="bg1"/>
          </a:solidFill>
          <a:ln w="2857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42" name="Rectangle: Rounded Corners 41">
            <a:extLst>
              <a:ext uri="{FF2B5EF4-FFF2-40B4-BE49-F238E27FC236}">
                <a16:creationId xmlns:a16="http://schemas.microsoft.com/office/drawing/2014/main" id="{EE6AED2A-F86B-9244-0ADE-7C7B30EC81D6}"/>
              </a:ext>
            </a:extLst>
          </p:cNvPr>
          <p:cNvSpPr/>
          <p:nvPr/>
        </p:nvSpPr>
        <p:spPr>
          <a:xfrm>
            <a:off x="536955" y="4130808"/>
            <a:ext cx="2424131" cy="2213393"/>
          </a:xfrm>
          <a:prstGeom prst="roundRect">
            <a:avLst/>
          </a:prstGeom>
          <a:solidFill>
            <a:schemeClr val="bg1"/>
          </a:solidFill>
          <a:ln w="2857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1" name="Rectangle: Rounded Corners 40">
            <a:extLst>
              <a:ext uri="{FF2B5EF4-FFF2-40B4-BE49-F238E27FC236}">
                <a16:creationId xmlns:a16="http://schemas.microsoft.com/office/drawing/2014/main" id="{B88B5827-4950-AA7B-AB20-1BAC7A1574DF}"/>
              </a:ext>
            </a:extLst>
          </p:cNvPr>
          <p:cNvSpPr/>
          <p:nvPr/>
        </p:nvSpPr>
        <p:spPr>
          <a:xfrm>
            <a:off x="3473689" y="1620495"/>
            <a:ext cx="2424131" cy="2213393"/>
          </a:xfrm>
          <a:prstGeom prst="roundRect">
            <a:avLst/>
          </a:prstGeom>
          <a:solidFill>
            <a:schemeClr val="bg1"/>
          </a:solidFill>
          <a:ln w="2857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0" name="Rectangle: Rounded Corners 29">
            <a:extLst>
              <a:ext uri="{FF2B5EF4-FFF2-40B4-BE49-F238E27FC236}">
                <a16:creationId xmlns:a16="http://schemas.microsoft.com/office/drawing/2014/main" id="{A0254FCB-ECD2-B7A5-5008-523C6FE297C0}"/>
              </a:ext>
            </a:extLst>
          </p:cNvPr>
          <p:cNvSpPr/>
          <p:nvPr/>
        </p:nvSpPr>
        <p:spPr>
          <a:xfrm>
            <a:off x="536956" y="1620495"/>
            <a:ext cx="2424131" cy="2213393"/>
          </a:xfrm>
          <a:prstGeom prst="roundRect">
            <a:avLst/>
          </a:prstGeom>
          <a:solidFill>
            <a:schemeClr val="bg1"/>
          </a:solidFill>
          <a:ln w="28575">
            <a:solidFill>
              <a:schemeClr val="accent1">
                <a:lumMod val="60000"/>
                <a:lumOff val="4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itle 19">
            <a:extLst>
              <a:ext uri="{FF2B5EF4-FFF2-40B4-BE49-F238E27FC236}">
                <a16:creationId xmlns:a16="http://schemas.microsoft.com/office/drawing/2014/main" id="{96068165-A27E-23C0-C1C1-F8B79DDC6FEA}"/>
              </a:ext>
            </a:extLst>
          </p:cNvPr>
          <p:cNvSpPr>
            <a:spLocks noGrp="1"/>
          </p:cNvSpPr>
          <p:nvPr>
            <p:ph type="title"/>
          </p:nvPr>
        </p:nvSpPr>
        <p:spPr/>
        <p:txBody>
          <a:bodyPr/>
          <a:lstStyle/>
          <a:p>
            <a:r>
              <a:rPr lang="en-CA" dirty="0"/>
              <a:t>Issues of Concern: Impact of the Act</a:t>
            </a:r>
          </a:p>
        </p:txBody>
      </p:sp>
      <p:sp>
        <p:nvSpPr>
          <p:cNvPr id="21" name="TextBox 20">
            <a:extLst>
              <a:ext uri="{FF2B5EF4-FFF2-40B4-BE49-F238E27FC236}">
                <a16:creationId xmlns:a16="http://schemas.microsoft.com/office/drawing/2014/main" id="{F9B4A6FC-D312-6668-CB54-CE19D2711A19}"/>
              </a:ext>
            </a:extLst>
          </p:cNvPr>
          <p:cNvSpPr txBox="1"/>
          <p:nvPr/>
        </p:nvSpPr>
        <p:spPr>
          <a:xfrm>
            <a:off x="926059" y="2849003"/>
            <a:ext cx="1645920" cy="677108"/>
          </a:xfrm>
          <a:prstGeom prst="rect">
            <a:avLst/>
          </a:prstGeom>
          <a:noFill/>
        </p:spPr>
        <p:txBody>
          <a:bodyPr wrap="square" rtlCol="0">
            <a:spAutoFit/>
          </a:bodyPr>
          <a:lstStyle/>
          <a:p>
            <a:pPr algn="ctr"/>
            <a:r>
              <a:rPr lang="en-CA" sz="2000" b="1" dirty="0">
                <a:solidFill>
                  <a:schemeClr val="accent2">
                    <a:lumMod val="60000"/>
                    <a:lumOff val="40000"/>
                  </a:schemeClr>
                </a:solidFill>
              </a:rPr>
              <a:t>Governance</a:t>
            </a:r>
          </a:p>
          <a:p>
            <a:pPr algn="ctr"/>
            <a:r>
              <a:rPr lang="en-CA" dirty="0">
                <a:solidFill>
                  <a:schemeClr val="bg2">
                    <a:lumMod val="10000"/>
                  </a:schemeClr>
                </a:solidFill>
              </a:rPr>
              <a:t>Slides 9 - 11</a:t>
            </a:r>
          </a:p>
        </p:txBody>
      </p:sp>
      <p:sp>
        <p:nvSpPr>
          <p:cNvPr id="23" name="TextBox 22">
            <a:extLst>
              <a:ext uri="{FF2B5EF4-FFF2-40B4-BE49-F238E27FC236}">
                <a16:creationId xmlns:a16="http://schemas.microsoft.com/office/drawing/2014/main" id="{4F2EE279-CF67-5D73-0200-AE8474A54370}"/>
              </a:ext>
            </a:extLst>
          </p:cNvPr>
          <p:cNvSpPr txBox="1"/>
          <p:nvPr/>
        </p:nvSpPr>
        <p:spPr>
          <a:xfrm>
            <a:off x="3862792" y="2841333"/>
            <a:ext cx="1645920" cy="677108"/>
          </a:xfrm>
          <a:prstGeom prst="rect">
            <a:avLst/>
          </a:prstGeom>
          <a:noFill/>
        </p:spPr>
        <p:txBody>
          <a:bodyPr wrap="square" rtlCol="0">
            <a:spAutoFit/>
          </a:bodyPr>
          <a:lstStyle/>
          <a:p>
            <a:pPr algn="ctr"/>
            <a:r>
              <a:rPr lang="en-CA" sz="2000" b="1" dirty="0">
                <a:solidFill>
                  <a:schemeClr val="accent2">
                    <a:lumMod val="60000"/>
                    <a:lumOff val="40000"/>
                  </a:schemeClr>
                </a:solidFill>
              </a:rPr>
              <a:t>Law Making </a:t>
            </a:r>
          </a:p>
          <a:p>
            <a:pPr algn="ctr"/>
            <a:r>
              <a:rPr lang="en-CA" dirty="0">
                <a:solidFill>
                  <a:schemeClr val="bg2">
                    <a:lumMod val="10000"/>
                  </a:schemeClr>
                </a:solidFill>
              </a:rPr>
              <a:t>Slides 12 - 14</a:t>
            </a:r>
          </a:p>
        </p:txBody>
      </p:sp>
      <p:sp>
        <p:nvSpPr>
          <p:cNvPr id="24" name="TextBox 23">
            <a:extLst>
              <a:ext uri="{FF2B5EF4-FFF2-40B4-BE49-F238E27FC236}">
                <a16:creationId xmlns:a16="http://schemas.microsoft.com/office/drawing/2014/main" id="{EE238976-48F5-AA29-0989-79A4091A725F}"/>
              </a:ext>
            </a:extLst>
          </p:cNvPr>
          <p:cNvSpPr txBox="1"/>
          <p:nvPr/>
        </p:nvSpPr>
        <p:spPr>
          <a:xfrm>
            <a:off x="6507595" y="2783271"/>
            <a:ext cx="2065468" cy="984885"/>
          </a:xfrm>
          <a:prstGeom prst="rect">
            <a:avLst/>
          </a:prstGeom>
          <a:noFill/>
        </p:spPr>
        <p:txBody>
          <a:bodyPr wrap="square" rtlCol="0">
            <a:spAutoFit/>
          </a:bodyPr>
          <a:lstStyle/>
          <a:p>
            <a:pPr algn="ctr"/>
            <a:r>
              <a:rPr lang="en-CA" sz="2000" b="1" dirty="0">
                <a:solidFill>
                  <a:schemeClr val="accent2">
                    <a:lumMod val="60000"/>
                    <a:lumOff val="40000"/>
                  </a:schemeClr>
                </a:solidFill>
              </a:rPr>
              <a:t>Compulsory Vaccination</a:t>
            </a:r>
          </a:p>
          <a:p>
            <a:pPr algn="ctr"/>
            <a:r>
              <a:rPr lang="en-CA" dirty="0">
                <a:solidFill>
                  <a:schemeClr val="bg2">
                    <a:lumMod val="10000"/>
                  </a:schemeClr>
                </a:solidFill>
              </a:rPr>
              <a:t>Slide 15</a:t>
            </a:r>
          </a:p>
        </p:txBody>
      </p:sp>
      <p:sp>
        <p:nvSpPr>
          <p:cNvPr id="25" name="TextBox 24">
            <a:extLst>
              <a:ext uri="{FF2B5EF4-FFF2-40B4-BE49-F238E27FC236}">
                <a16:creationId xmlns:a16="http://schemas.microsoft.com/office/drawing/2014/main" id="{B1EBE654-C41C-06DF-AA63-69FD0FCB55EC}"/>
              </a:ext>
            </a:extLst>
          </p:cNvPr>
          <p:cNvSpPr txBox="1"/>
          <p:nvPr/>
        </p:nvSpPr>
        <p:spPr>
          <a:xfrm>
            <a:off x="9620018" y="2739263"/>
            <a:ext cx="1645920" cy="984885"/>
          </a:xfrm>
          <a:prstGeom prst="rect">
            <a:avLst/>
          </a:prstGeom>
          <a:noFill/>
        </p:spPr>
        <p:txBody>
          <a:bodyPr wrap="square" rtlCol="0">
            <a:spAutoFit/>
          </a:bodyPr>
          <a:lstStyle/>
          <a:p>
            <a:pPr algn="ctr"/>
            <a:r>
              <a:rPr lang="en-CA" sz="2000" b="1" dirty="0">
                <a:solidFill>
                  <a:schemeClr val="accent2">
                    <a:lumMod val="60000"/>
                    <a:lumOff val="40000"/>
                  </a:schemeClr>
                </a:solidFill>
              </a:rPr>
              <a:t>Emergency Orders</a:t>
            </a:r>
          </a:p>
          <a:p>
            <a:pPr algn="ctr"/>
            <a:r>
              <a:rPr lang="en-CA" dirty="0">
                <a:solidFill>
                  <a:schemeClr val="bg2">
                    <a:lumMod val="10000"/>
                  </a:schemeClr>
                </a:solidFill>
              </a:rPr>
              <a:t>Slides 16 - 20</a:t>
            </a:r>
          </a:p>
        </p:txBody>
      </p:sp>
      <p:sp>
        <p:nvSpPr>
          <p:cNvPr id="26" name="TextBox 25">
            <a:extLst>
              <a:ext uri="{FF2B5EF4-FFF2-40B4-BE49-F238E27FC236}">
                <a16:creationId xmlns:a16="http://schemas.microsoft.com/office/drawing/2014/main" id="{3F9AF393-2DDF-AF42-25EC-4935922E3BBB}"/>
              </a:ext>
            </a:extLst>
          </p:cNvPr>
          <p:cNvSpPr txBox="1"/>
          <p:nvPr/>
        </p:nvSpPr>
        <p:spPr>
          <a:xfrm>
            <a:off x="738082" y="5237504"/>
            <a:ext cx="2104034" cy="984885"/>
          </a:xfrm>
          <a:prstGeom prst="rect">
            <a:avLst/>
          </a:prstGeom>
          <a:noFill/>
        </p:spPr>
        <p:txBody>
          <a:bodyPr wrap="square" rtlCol="0">
            <a:spAutoFit/>
          </a:bodyPr>
          <a:lstStyle/>
          <a:p>
            <a:pPr algn="ctr"/>
            <a:r>
              <a:rPr lang="en-CA" sz="2000" b="1" dirty="0">
                <a:solidFill>
                  <a:schemeClr val="accent2">
                    <a:lumMod val="60000"/>
                    <a:lumOff val="40000"/>
                  </a:schemeClr>
                </a:solidFill>
              </a:rPr>
              <a:t>Enforcement &amp; Punishments</a:t>
            </a:r>
          </a:p>
          <a:p>
            <a:pPr algn="ctr"/>
            <a:r>
              <a:rPr lang="en-CA" dirty="0">
                <a:solidFill>
                  <a:schemeClr val="bg2">
                    <a:lumMod val="10000"/>
                  </a:schemeClr>
                </a:solidFill>
              </a:rPr>
              <a:t>Slides 21 - 22</a:t>
            </a:r>
          </a:p>
        </p:txBody>
      </p:sp>
      <p:sp>
        <p:nvSpPr>
          <p:cNvPr id="27" name="TextBox 26">
            <a:extLst>
              <a:ext uri="{FF2B5EF4-FFF2-40B4-BE49-F238E27FC236}">
                <a16:creationId xmlns:a16="http://schemas.microsoft.com/office/drawing/2014/main" id="{1DED591B-44E8-D213-2430-49A9DA2CFAA5}"/>
              </a:ext>
            </a:extLst>
          </p:cNvPr>
          <p:cNvSpPr txBox="1"/>
          <p:nvPr/>
        </p:nvSpPr>
        <p:spPr>
          <a:xfrm>
            <a:off x="3809248" y="5228505"/>
            <a:ext cx="1753497" cy="984885"/>
          </a:xfrm>
          <a:prstGeom prst="rect">
            <a:avLst/>
          </a:prstGeom>
          <a:noFill/>
        </p:spPr>
        <p:txBody>
          <a:bodyPr wrap="square" rtlCol="0">
            <a:spAutoFit/>
          </a:bodyPr>
          <a:lstStyle/>
          <a:p>
            <a:pPr algn="ctr"/>
            <a:r>
              <a:rPr lang="en-CA" sz="2000" b="1" dirty="0">
                <a:solidFill>
                  <a:schemeClr val="accent2">
                    <a:lumMod val="60000"/>
                    <a:lumOff val="40000"/>
                  </a:schemeClr>
                </a:solidFill>
              </a:rPr>
              <a:t>Data Collection</a:t>
            </a:r>
            <a:br>
              <a:rPr lang="en-CA" b="1" dirty="0">
                <a:solidFill>
                  <a:schemeClr val="accent2">
                    <a:lumMod val="60000"/>
                    <a:lumOff val="40000"/>
                  </a:schemeClr>
                </a:solidFill>
              </a:rPr>
            </a:br>
            <a:r>
              <a:rPr lang="en-CA" dirty="0">
                <a:solidFill>
                  <a:schemeClr val="bg2">
                    <a:lumMod val="10000"/>
                  </a:schemeClr>
                </a:solidFill>
              </a:rPr>
              <a:t>Slides 23 - 24</a:t>
            </a:r>
            <a:endParaRPr lang="en-CA" b="1" dirty="0">
              <a:solidFill>
                <a:schemeClr val="bg2">
                  <a:lumMod val="10000"/>
                </a:schemeClr>
              </a:solidFill>
            </a:endParaRPr>
          </a:p>
        </p:txBody>
      </p:sp>
      <p:sp>
        <p:nvSpPr>
          <p:cNvPr id="28" name="TextBox 27">
            <a:extLst>
              <a:ext uri="{FF2B5EF4-FFF2-40B4-BE49-F238E27FC236}">
                <a16:creationId xmlns:a16="http://schemas.microsoft.com/office/drawing/2014/main" id="{89D78477-1601-B1A5-68A8-FD831FA3C37F}"/>
              </a:ext>
            </a:extLst>
          </p:cNvPr>
          <p:cNvSpPr txBox="1"/>
          <p:nvPr/>
        </p:nvSpPr>
        <p:spPr>
          <a:xfrm>
            <a:off x="6550624" y="5228505"/>
            <a:ext cx="1979408" cy="984885"/>
          </a:xfrm>
          <a:prstGeom prst="rect">
            <a:avLst/>
          </a:prstGeom>
          <a:noFill/>
        </p:spPr>
        <p:txBody>
          <a:bodyPr wrap="square" rtlCol="0">
            <a:spAutoFit/>
          </a:bodyPr>
          <a:lstStyle/>
          <a:p>
            <a:pPr algn="ctr"/>
            <a:r>
              <a:rPr lang="en-CA" sz="2000" b="1" dirty="0">
                <a:solidFill>
                  <a:schemeClr val="accent2">
                    <a:lumMod val="60000"/>
                    <a:lumOff val="40000"/>
                  </a:schemeClr>
                </a:solidFill>
              </a:rPr>
              <a:t>No Statutory Purpose</a:t>
            </a:r>
          </a:p>
          <a:p>
            <a:pPr algn="ctr"/>
            <a:r>
              <a:rPr lang="en-CA" dirty="0">
                <a:solidFill>
                  <a:schemeClr val="bg2">
                    <a:lumMod val="10000"/>
                  </a:schemeClr>
                </a:solidFill>
              </a:rPr>
              <a:t>Slides 25 - 26</a:t>
            </a:r>
          </a:p>
        </p:txBody>
      </p:sp>
      <p:sp>
        <p:nvSpPr>
          <p:cNvPr id="29" name="TextBox 28">
            <a:extLst>
              <a:ext uri="{FF2B5EF4-FFF2-40B4-BE49-F238E27FC236}">
                <a16:creationId xmlns:a16="http://schemas.microsoft.com/office/drawing/2014/main" id="{F1712572-5C4D-461E-581B-41B5A2EF8804}"/>
              </a:ext>
            </a:extLst>
          </p:cNvPr>
          <p:cNvSpPr txBox="1"/>
          <p:nvPr/>
        </p:nvSpPr>
        <p:spPr>
          <a:xfrm>
            <a:off x="9388728" y="5228505"/>
            <a:ext cx="2108499" cy="954107"/>
          </a:xfrm>
          <a:prstGeom prst="rect">
            <a:avLst/>
          </a:prstGeom>
          <a:noFill/>
        </p:spPr>
        <p:txBody>
          <a:bodyPr wrap="square" rtlCol="0">
            <a:spAutoFit/>
          </a:bodyPr>
          <a:lstStyle/>
          <a:p>
            <a:pPr algn="ctr"/>
            <a:r>
              <a:rPr lang="en-CA" sz="2000" b="1" dirty="0">
                <a:solidFill>
                  <a:schemeClr val="accent2">
                    <a:lumMod val="60000"/>
                    <a:lumOff val="40000"/>
                  </a:schemeClr>
                </a:solidFill>
              </a:rPr>
              <a:t>Limited Review</a:t>
            </a:r>
          </a:p>
          <a:p>
            <a:pPr algn="ctr"/>
            <a:r>
              <a:rPr lang="en-CA" b="1" dirty="0">
                <a:solidFill>
                  <a:schemeClr val="accent2">
                    <a:lumMod val="60000"/>
                    <a:lumOff val="40000"/>
                  </a:schemeClr>
                </a:solidFill>
              </a:rPr>
              <a:t>&amp; Immunity</a:t>
            </a:r>
          </a:p>
          <a:p>
            <a:pPr algn="ctr"/>
            <a:r>
              <a:rPr lang="en-CA" dirty="0">
                <a:solidFill>
                  <a:schemeClr val="bg2">
                    <a:lumMod val="10000"/>
                  </a:schemeClr>
                </a:solidFill>
              </a:rPr>
              <a:t>Slides 27 - 29</a:t>
            </a:r>
            <a:endParaRPr lang="en-CA" dirty="0">
              <a:solidFill>
                <a:schemeClr val="accent2">
                  <a:lumMod val="60000"/>
                  <a:lumOff val="40000"/>
                </a:schemeClr>
              </a:solidFill>
            </a:endParaRPr>
          </a:p>
        </p:txBody>
      </p:sp>
      <p:sp>
        <p:nvSpPr>
          <p:cNvPr id="31" name="Rectangle: Rounded Corners 30">
            <a:extLst>
              <a:ext uri="{FF2B5EF4-FFF2-40B4-BE49-F238E27FC236}">
                <a16:creationId xmlns:a16="http://schemas.microsoft.com/office/drawing/2014/main" id="{0A7251DF-A899-0F56-9BFD-851F703AB2D6}"/>
              </a:ext>
            </a:extLst>
          </p:cNvPr>
          <p:cNvSpPr/>
          <p:nvPr/>
        </p:nvSpPr>
        <p:spPr>
          <a:xfrm>
            <a:off x="1367123" y="1967230"/>
            <a:ext cx="763793" cy="750309"/>
          </a:xfrm>
          <a:prstGeom prst="roundRect">
            <a:avLst>
              <a:gd name="adj" fmla="val 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000" b="1" dirty="0"/>
              <a:t>1</a:t>
            </a:r>
          </a:p>
        </p:txBody>
      </p:sp>
      <p:sp>
        <p:nvSpPr>
          <p:cNvPr id="32" name="Rectangle: Rounded Corners 31">
            <a:extLst>
              <a:ext uri="{FF2B5EF4-FFF2-40B4-BE49-F238E27FC236}">
                <a16:creationId xmlns:a16="http://schemas.microsoft.com/office/drawing/2014/main" id="{7EE34B5B-08D8-90ED-57C2-7E4E8922DE67}"/>
              </a:ext>
            </a:extLst>
          </p:cNvPr>
          <p:cNvSpPr/>
          <p:nvPr/>
        </p:nvSpPr>
        <p:spPr>
          <a:xfrm>
            <a:off x="4303856" y="1954802"/>
            <a:ext cx="763793" cy="750309"/>
          </a:xfrm>
          <a:prstGeom prst="roundRect">
            <a:avLst>
              <a:gd name="adj" fmla="val 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000" b="1" dirty="0"/>
              <a:t>2</a:t>
            </a:r>
          </a:p>
        </p:txBody>
      </p:sp>
      <p:sp>
        <p:nvSpPr>
          <p:cNvPr id="33" name="Rectangle: Rounded Corners 32">
            <a:extLst>
              <a:ext uri="{FF2B5EF4-FFF2-40B4-BE49-F238E27FC236}">
                <a16:creationId xmlns:a16="http://schemas.microsoft.com/office/drawing/2014/main" id="{A72B2602-F448-BF03-4CC7-4056B00A4318}"/>
              </a:ext>
            </a:extLst>
          </p:cNvPr>
          <p:cNvSpPr/>
          <p:nvPr/>
        </p:nvSpPr>
        <p:spPr>
          <a:xfrm>
            <a:off x="7124348" y="1967230"/>
            <a:ext cx="763793" cy="750309"/>
          </a:xfrm>
          <a:prstGeom prst="roundRect">
            <a:avLst>
              <a:gd name="adj" fmla="val 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000" b="1" dirty="0"/>
              <a:t>3</a:t>
            </a:r>
          </a:p>
        </p:txBody>
      </p:sp>
      <p:sp>
        <p:nvSpPr>
          <p:cNvPr id="34" name="Rectangle: Rounded Corners 33">
            <a:extLst>
              <a:ext uri="{FF2B5EF4-FFF2-40B4-BE49-F238E27FC236}">
                <a16:creationId xmlns:a16="http://schemas.microsoft.com/office/drawing/2014/main" id="{DF27611D-9AB4-B472-5067-5A484C9BFD59}"/>
              </a:ext>
            </a:extLst>
          </p:cNvPr>
          <p:cNvSpPr/>
          <p:nvPr/>
        </p:nvSpPr>
        <p:spPr>
          <a:xfrm>
            <a:off x="10061084" y="1967230"/>
            <a:ext cx="763793" cy="750309"/>
          </a:xfrm>
          <a:prstGeom prst="roundRect">
            <a:avLst>
              <a:gd name="adj" fmla="val 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000" b="1" dirty="0"/>
              <a:t>4</a:t>
            </a:r>
          </a:p>
        </p:txBody>
      </p:sp>
      <p:sp>
        <p:nvSpPr>
          <p:cNvPr id="35" name="Rectangle: Rounded Corners 34">
            <a:extLst>
              <a:ext uri="{FF2B5EF4-FFF2-40B4-BE49-F238E27FC236}">
                <a16:creationId xmlns:a16="http://schemas.microsoft.com/office/drawing/2014/main" id="{48247BBD-BEA0-090E-C82A-7D8F9165A206}"/>
              </a:ext>
            </a:extLst>
          </p:cNvPr>
          <p:cNvSpPr/>
          <p:nvPr/>
        </p:nvSpPr>
        <p:spPr>
          <a:xfrm>
            <a:off x="1367122" y="4379464"/>
            <a:ext cx="763793" cy="750309"/>
          </a:xfrm>
          <a:prstGeom prst="roundRect">
            <a:avLst>
              <a:gd name="adj" fmla="val 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000" b="1" dirty="0"/>
              <a:t>5</a:t>
            </a:r>
          </a:p>
        </p:txBody>
      </p:sp>
      <p:sp>
        <p:nvSpPr>
          <p:cNvPr id="36" name="Rectangle: Rounded Corners 35">
            <a:extLst>
              <a:ext uri="{FF2B5EF4-FFF2-40B4-BE49-F238E27FC236}">
                <a16:creationId xmlns:a16="http://schemas.microsoft.com/office/drawing/2014/main" id="{1D562F78-E04A-A497-50D0-625B8C28D4A1}"/>
              </a:ext>
            </a:extLst>
          </p:cNvPr>
          <p:cNvSpPr/>
          <p:nvPr/>
        </p:nvSpPr>
        <p:spPr>
          <a:xfrm>
            <a:off x="4303855" y="4379464"/>
            <a:ext cx="763793" cy="750309"/>
          </a:xfrm>
          <a:prstGeom prst="roundRect">
            <a:avLst>
              <a:gd name="adj" fmla="val 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000" b="1" dirty="0"/>
              <a:t>6</a:t>
            </a:r>
          </a:p>
        </p:txBody>
      </p:sp>
      <p:sp>
        <p:nvSpPr>
          <p:cNvPr id="37" name="Rectangle: Rounded Corners 36">
            <a:extLst>
              <a:ext uri="{FF2B5EF4-FFF2-40B4-BE49-F238E27FC236}">
                <a16:creationId xmlns:a16="http://schemas.microsoft.com/office/drawing/2014/main" id="{D0663A16-592E-50A8-4FE3-44A6AFB35586}"/>
              </a:ext>
            </a:extLst>
          </p:cNvPr>
          <p:cNvSpPr/>
          <p:nvPr/>
        </p:nvSpPr>
        <p:spPr>
          <a:xfrm>
            <a:off x="7158432" y="4379464"/>
            <a:ext cx="763793" cy="750309"/>
          </a:xfrm>
          <a:prstGeom prst="roundRect">
            <a:avLst>
              <a:gd name="adj" fmla="val 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000" b="1" dirty="0"/>
              <a:t>7</a:t>
            </a:r>
          </a:p>
        </p:txBody>
      </p:sp>
      <p:sp>
        <p:nvSpPr>
          <p:cNvPr id="38" name="Rectangle: Rounded Corners 37">
            <a:extLst>
              <a:ext uri="{FF2B5EF4-FFF2-40B4-BE49-F238E27FC236}">
                <a16:creationId xmlns:a16="http://schemas.microsoft.com/office/drawing/2014/main" id="{A01B64B5-6FFD-B659-5FAF-2AAD022E7EC2}"/>
              </a:ext>
            </a:extLst>
          </p:cNvPr>
          <p:cNvSpPr/>
          <p:nvPr/>
        </p:nvSpPr>
        <p:spPr>
          <a:xfrm>
            <a:off x="10009220" y="4379464"/>
            <a:ext cx="763793" cy="750309"/>
          </a:xfrm>
          <a:prstGeom prst="roundRect">
            <a:avLst>
              <a:gd name="adj" fmla="val 0"/>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CA" sz="2000" b="1" dirty="0"/>
              <a:t>8</a:t>
            </a:r>
          </a:p>
        </p:txBody>
      </p:sp>
    </p:spTree>
    <p:extLst>
      <p:ext uri="{BB962C8B-B14F-4D97-AF65-F5344CB8AC3E}">
        <p14:creationId xmlns:p14="http://schemas.microsoft.com/office/powerpoint/2010/main" val="40715917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2C6A9-99C7-394F-92E0-8C2B6B36123C}"/>
              </a:ext>
            </a:extLst>
          </p:cNvPr>
          <p:cNvSpPr>
            <a:spLocks noGrp="1"/>
          </p:cNvSpPr>
          <p:nvPr>
            <p:ph type="title"/>
          </p:nvPr>
        </p:nvSpPr>
        <p:spPr/>
        <p:txBody>
          <a:bodyPr/>
          <a:lstStyle/>
          <a:p>
            <a:r>
              <a:rPr lang="en-US" dirty="0"/>
              <a:t>Governance</a:t>
            </a:r>
          </a:p>
        </p:txBody>
      </p:sp>
      <p:sp>
        <p:nvSpPr>
          <p:cNvPr id="3" name="Content Placeholder 2">
            <a:extLst>
              <a:ext uri="{FF2B5EF4-FFF2-40B4-BE49-F238E27FC236}">
                <a16:creationId xmlns:a16="http://schemas.microsoft.com/office/drawing/2014/main" id="{5F864566-702F-634A-8C89-B1484F9B8860}"/>
              </a:ext>
            </a:extLst>
          </p:cNvPr>
          <p:cNvSpPr>
            <a:spLocks noGrp="1"/>
          </p:cNvSpPr>
          <p:nvPr>
            <p:ph sz="quarter" idx="13"/>
          </p:nvPr>
        </p:nvSpPr>
        <p:spPr>
          <a:xfrm>
            <a:off x="444500" y="1409252"/>
            <a:ext cx="10818756" cy="4367605"/>
          </a:xfrm>
        </p:spPr>
        <p:txBody>
          <a:bodyPr>
            <a:normAutofit/>
          </a:bodyPr>
          <a:lstStyle/>
          <a:p>
            <a:pPr marL="457200" indent="-457200" algn="just">
              <a:spcBef>
                <a:spcPts val="1800"/>
              </a:spcBef>
              <a:spcAft>
                <a:spcPts val="1800"/>
              </a:spcAft>
              <a:buAutoNum type="arabicPeriod"/>
            </a:pPr>
            <a:r>
              <a:rPr lang="en-US" sz="1900" b="1" dirty="0"/>
              <a:t>The HPOA abolishes democratic governance of health care colleges and imposes governance by unelected and unaccountable political appointees. </a:t>
            </a:r>
          </a:p>
          <a:p>
            <a:pPr marL="1028700" lvl="2" indent="-342900">
              <a:spcBef>
                <a:spcPts val="1800"/>
              </a:spcBef>
              <a:spcAft>
                <a:spcPts val="1800"/>
              </a:spcAft>
            </a:pPr>
            <a:r>
              <a:rPr lang="en-US" sz="1800" dirty="0"/>
              <a:t>Under s. </a:t>
            </a:r>
            <a:r>
              <a:rPr lang="en-US" sz="1800" dirty="0">
                <a:hlinkClick r:id="rId3"/>
              </a:rPr>
              <a:t>17</a:t>
            </a:r>
            <a:r>
              <a:rPr lang="en-US" sz="1800" dirty="0"/>
              <a:t> of the existing </a:t>
            </a:r>
            <a:r>
              <a:rPr lang="en-US" sz="1800" i="1" dirty="0"/>
              <a:t>Health Professions Act, </a:t>
            </a:r>
            <a:r>
              <a:rPr lang="en-US" sz="1800" dirty="0"/>
              <a:t>boards are composed of a majority elected by members. Board members appointed by the Minister of Health (minister). Appointees cannot exceed elected board members. </a:t>
            </a:r>
          </a:p>
          <a:p>
            <a:pPr marL="1028700" lvl="2" indent="-342900">
              <a:spcBef>
                <a:spcPts val="1800"/>
              </a:spcBef>
              <a:spcAft>
                <a:spcPts val="1800"/>
              </a:spcAft>
            </a:pPr>
            <a:r>
              <a:rPr lang="en-US" sz="1800" dirty="0"/>
              <a:t>Under s. </a:t>
            </a:r>
            <a:r>
              <a:rPr lang="en-US" sz="1800" dirty="0">
                <a:hlinkClick r:id="rId4"/>
              </a:rPr>
              <a:t>346</a:t>
            </a:r>
            <a:r>
              <a:rPr lang="en-US" sz="1800" dirty="0"/>
              <a:t> of the HPOA, all members of the board will be appointed by the minister, half licensees and half “representatives of the public.” (“A regulatory college is a corporation consisting of the persons appointed as members of the board.” (See ss. </a:t>
            </a:r>
            <a:r>
              <a:rPr lang="en-US" sz="1800" dirty="0">
                <a:hlinkClick r:id="rId5"/>
              </a:rPr>
              <a:t>343</a:t>
            </a:r>
            <a:r>
              <a:rPr lang="en-US" sz="1800" dirty="0"/>
              <a:t> (1), </a:t>
            </a:r>
            <a:r>
              <a:rPr lang="en-US" sz="1800" dirty="0">
                <a:hlinkClick r:id="rId6"/>
              </a:rPr>
              <a:t>344</a:t>
            </a:r>
            <a:r>
              <a:rPr lang="en-US" sz="1800" dirty="0"/>
              <a:t>, </a:t>
            </a:r>
            <a:r>
              <a:rPr lang="en-US" sz="1800" dirty="0">
                <a:hlinkClick r:id="rId7"/>
              </a:rPr>
              <a:t>345</a:t>
            </a:r>
            <a:r>
              <a:rPr lang="en-US" sz="1800" dirty="0"/>
              <a:t>, </a:t>
            </a:r>
            <a:r>
              <a:rPr lang="en-US" sz="1800" dirty="0">
                <a:hlinkClick r:id="rId4"/>
              </a:rPr>
              <a:t>346</a:t>
            </a:r>
            <a:r>
              <a:rPr lang="en-US" sz="1800" dirty="0"/>
              <a:t>). Appointees are not independent of the Executive and are not required to be competent or impartial.</a:t>
            </a:r>
          </a:p>
          <a:p>
            <a:pPr lvl="2" indent="0">
              <a:buNone/>
            </a:pPr>
            <a:endParaRPr lang="en-CA" sz="2400" dirty="0"/>
          </a:p>
          <a:p>
            <a:endParaRPr lang="en-US" dirty="0"/>
          </a:p>
        </p:txBody>
      </p:sp>
    </p:spTree>
    <p:extLst>
      <p:ext uri="{BB962C8B-B14F-4D97-AF65-F5344CB8AC3E}">
        <p14:creationId xmlns:p14="http://schemas.microsoft.com/office/powerpoint/2010/main" val="3276757849"/>
      </p:ext>
    </p:extLst>
  </p:cSld>
  <p:clrMapOvr>
    <a:masterClrMapping/>
  </p:clrMapOvr>
</p:sld>
</file>

<file path=ppt/theme/theme1.xml><?xml version="1.0" encoding="utf-8"?>
<a:theme xmlns:a="http://schemas.openxmlformats.org/drawingml/2006/main" name="WelcomeDoc">
  <a:themeElements>
    <a:clrScheme name="Custom 1">
      <a:dk1>
        <a:srgbClr val="000000"/>
      </a:dk1>
      <a:lt1>
        <a:srgbClr val="FFFFFF"/>
      </a:lt1>
      <a:dk2>
        <a:srgbClr val="44546A"/>
      </a:dk2>
      <a:lt2>
        <a:srgbClr val="E7E6E6"/>
      </a:lt2>
      <a:accent1>
        <a:srgbClr val="4472C4"/>
      </a:accent1>
      <a:accent2>
        <a:srgbClr val="CF3D1C"/>
      </a:accent2>
      <a:accent3>
        <a:srgbClr val="A5A5A5"/>
      </a:accent3>
      <a:accent4>
        <a:srgbClr val="FFC000"/>
      </a:accent4>
      <a:accent5>
        <a:srgbClr val="5B9BD5"/>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ow-To_Effective-Presentations_DN_Win32_v7" id="{39C2C81D-BA0B-4426-BCFA-DAB3EE6B3909}" vid="{C40840AC-33CF-4B91-A9AA-8F24EB00927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9e57356c-f606-4623-ba28-2992321e06c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D9268D44E8F174D9C41AD09CDFE489B" ma:contentTypeVersion="9" ma:contentTypeDescription="Create a new document." ma:contentTypeScope="" ma:versionID="3606f6e90cda7018ea4ee7df4e3413e4">
  <xsd:schema xmlns:xsd="http://www.w3.org/2001/XMLSchema" xmlns:xs="http://www.w3.org/2001/XMLSchema" xmlns:p="http://schemas.microsoft.com/office/2006/metadata/properties" xmlns:ns3="9e57356c-f606-4623-ba28-2992321e06c7" xmlns:ns4="2691b8dd-beaa-44d8-8077-e35662084dfc" targetNamespace="http://schemas.microsoft.com/office/2006/metadata/properties" ma:root="true" ma:fieldsID="4afef87b7bc0b5fa0df8273da583082c" ns3:_="" ns4:_="">
    <xsd:import namespace="9e57356c-f606-4623-ba28-2992321e06c7"/>
    <xsd:import namespace="2691b8dd-beaa-44d8-8077-e35662084dfc"/>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57356c-f606-4623-ba28-2992321e06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_activity" ma:index="12"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691b8dd-beaa-44d8-8077-e35662084df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EFEE82-03DD-4F90-81E2-2AF29E1D81FB}">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2691b8dd-beaa-44d8-8077-e35662084dfc"/>
    <ds:schemaRef ds:uri="http://purl.org/dc/terms/"/>
    <ds:schemaRef ds:uri="http://schemas.openxmlformats.org/package/2006/metadata/core-properties"/>
    <ds:schemaRef ds:uri="9e57356c-f606-4623-ba28-2992321e06c7"/>
    <ds:schemaRef ds:uri="http://www.w3.org/XML/1998/namespace"/>
    <ds:schemaRef ds:uri="http://purl.org/dc/dcmitype/"/>
  </ds:schemaRefs>
</ds:datastoreItem>
</file>

<file path=customXml/itemProps2.xml><?xml version="1.0" encoding="utf-8"?>
<ds:datastoreItem xmlns:ds="http://schemas.openxmlformats.org/officeDocument/2006/customXml" ds:itemID="{6FB6FBE4-5ACD-4115-9139-635E82C3D35A}">
  <ds:schemaRefs>
    <ds:schemaRef ds:uri="http://schemas.microsoft.com/sharepoint/v3/contenttype/forms"/>
  </ds:schemaRefs>
</ds:datastoreItem>
</file>

<file path=customXml/itemProps3.xml><?xml version="1.0" encoding="utf-8"?>
<ds:datastoreItem xmlns:ds="http://schemas.openxmlformats.org/officeDocument/2006/customXml" ds:itemID="{78A78F70-1CD0-421C-B24C-97DE8FA749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e57356c-f606-4623-ba28-2992321e06c7"/>
    <ds:schemaRef ds:uri="2691b8dd-beaa-44d8-8077-e35662084df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HPOA PP Slides 25.09.24-</Template>
  <TotalTime>11</TotalTime>
  <Words>7030</Words>
  <Application>Microsoft Office PowerPoint</Application>
  <PresentationFormat>Widescreen</PresentationFormat>
  <Paragraphs>291</Paragraphs>
  <Slides>40</Slides>
  <Notes>18</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40</vt:i4>
      </vt:variant>
    </vt:vector>
  </HeadingPairs>
  <TitlesOfParts>
    <vt:vector size="50" baseType="lpstr">
      <vt:lpstr>Arial</vt:lpstr>
      <vt:lpstr>Calibri</vt:lpstr>
      <vt:lpstr>Calibri Light</vt:lpstr>
      <vt:lpstr>Corbel</vt:lpstr>
      <vt:lpstr>Courier New</vt:lpstr>
      <vt:lpstr>Segoe UI</vt:lpstr>
      <vt:lpstr>Times New Roman</vt:lpstr>
      <vt:lpstr>WelcomeDoc</vt:lpstr>
      <vt:lpstr>Custom Design</vt:lpstr>
      <vt:lpstr>1_Custom Design</vt:lpstr>
      <vt:lpstr>Say NO to The Health Professions and Occupations Act of British Columbia (HPOA) </vt:lpstr>
      <vt:lpstr>Table of Contents</vt:lpstr>
      <vt:lpstr>Background</vt:lpstr>
      <vt:lpstr>Petition to Recall Premier of BC &amp; Rescind the HPOA </vt:lpstr>
      <vt:lpstr>Recall Petition &amp; Petition to Legislative Assembly </vt:lpstr>
      <vt:lpstr>The Unstated Purpose of the HPOA  </vt:lpstr>
      <vt:lpstr>The Unstated Purpose of the HPOA  </vt:lpstr>
      <vt:lpstr>Issues of Concern: Impact of the Act</vt:lpstr>
      <vt:lpstr>Governance</vt:lpstr>
      <vt:lpstr>Governance</vt:lpstr>
      <vt:lpstr>Governance</vt:lpstr>
      <vt:lpstr>Law Making</vt:lpstr>
      <vt:lpstr>Law Making</vt:lpstr>
      <vt:lpstr>Law Making</vt:lpstr>
      <vt:lpstr>Law Making — Compulsory Vaccination</vt:lpstr>
      <vt:lpstr>Law Making — Emergency Orders</vt:lpstr>
      <vt:lpstr>Law Making — Emergency Orders</vt:lpstr>
      <vt:lpstr>Law Making — Emergency Orders</vt:lpstr>
      <vt:lpstr>Law Making — Emergency Orders </vt:lpstr>
      <vt:lpstr>Law Making — Emergency Orders</vt:lpstr>
      <vt:lpstr>Enforcement &amp; Punishments for Non-Compliance</vt:lpstr>
      <vt:lpstr>Enforcement &amp; Punishments for Non-Compliance</vt:lpstr>
      <vt:lpstr>Data Collection and Control</vt:lpstr>
      <vt:lpstr>Data Collection and Control</vt:lpstr>
      <vt:lpstr>Lack of Legitimate Statutory Purpose</vt:lpstr>
      <vt:lpstr>Lack of Legitimate Statutory Purpose</vt:lpstr>
      <vt:lpstr>Limitation of Review and Immunity</vt:lpstr>
      <vt:lpstr>Limitation of Review and Immunity</vt:lpstr>
      <vt:lpstr>Limitation of Review and Immunity </vt:lpstr>
      <vt:lpstr>Amalgamation to Date: Colleges </vt:lpstr>
      <vt:lpstr>Amalgamation to Date: Funding</vt:lpstr>
      <vt:lpstr>Amalgamation to Date: Appointments  </vt:lpstr>
      <vt:lpstr>Key Implications</vt:lpstr>
      <vt:lpstr>Key Implications</vt:lpstr>
      <vt:lpstr>Key Implications</vt:lpstr>
      <vt:lpstr>Conclusion</vt:lpstr>
      <vt:lpstr>Glossary</vt:lpstr>
      <vt:lpstr>Glossary</vt:lpstr>
      <vt:lpstr>Glossary</vt:lpstr>
      <vt:lpstr>Glossary</vt:lpstr>
    </vt:vector>
  </TitlesOfParts>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klau17@student.ubc.ca</dc:creator>
  <cp:lastModifiedBy>klau17@student.ubc.ca</cp:lastModifiedBy>
  <cp:revision>3</cp:revision>
  <dcterms:created xsi:type="dcterms:W3CDTF">2024-09-27T00:02:37Z</dcterms:created>
  <dcterms:modified xsi:type="dcterms:W3CDTF">2024-09-27T02:44:59Z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0x010100FD9268D44E8F174D9C41AD09CDFE489B</vt:lpwstr>
  </property>
</Properties>
</file>