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64" r:id="rId2"/>
    <p:sldId id="302" r:id="rId3"/>
    <p:sldId id="303" r:id="rId4"/>
    <p:sldId id="304" r:id="rId5"/>
    <p:sldId id="269" r:id="rId6"/>
    <p:sldId id="266" r:id="rId7"/>
    <p:sldId id="268" r:id="rId8"/>
    <p:sldId id="256" r:id="rId9"/>
    <p:sldId id="257" r:id="rId10"/>
    <p:sldId id="258" r:id="rId11"/>
    <p:sldId id="265" r:id="rId12"/>
    <p:sldId id="259" r:id="rId13"/>
    <p:sldId id="260" r:id="rId14"/>
    <p:sldId id="261" r:id="rId15"/>
    <p:sldId id="281" r:id="rId16"/>
    <p:sldId id="276" r:id="rId17"/>
    <p:sldId id="287" r:id="rId18"/>
    <p:sldId id="263" r:id="rId19"/>
    <p:sldId id="262" r:id="rId20"/>
    <p:sldId id="282" r:id="rId21"/>
    <p:sldId id="284" r:id="rId22"/>
    <p:sldId id="283" r:id="rId23"/>
    <p:sldId id="285" r:id="rId24"/>
    <p:sldId id="286" r:id="rId25"/>
    <p:sldId id="270" r:id="rId26"/>
    <p:sldId id="279" r:id="rId27"/>
    <p:sldId id="271" r:id="rId28"/>
    <p:sldId id="306" r:id="rId29"/>
    <p:sldId id="272" r:id="rId30"/>
    <p:sldId id="273" r:id="rId31"/>
    <p:sldId id="274" r:id="rId32"/>
    <p:sldId id="278" r:id="rId33"/>
    <p:sldId id="289" r:id="rId34"/>
    <p:sldId id="290" r:id="rId35"/>
    <p:sldId id="291" r:id="rId36"/>
    <p:sldId id="292" r:id="rId37"/>
    <p:sldId id="293" r:id="rId38"/>
    <p:sldId id="294" r:id="rId39"/>
    <p:sldId id="295" r:id="rId40"/>
    <p:sldId id="296" r:id="rId41"/>
    <p:sldId id="297" r:id="rId42"/>
    <p:sldId id="298" r:id="rId43"/>
    <p:sldId id="277" r:id="rId44"/>
    <p:sldId id="299" r:id="rId45"/>
    <p:sldId id="300" r:id="rId46"/>
    <p:sldId id="309"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B9253-6EF0-40C7-B431-A5C054CB7425}" v="2" dt="2025-04-11T22:27:20.5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92549" autoAdjust="0"/>
  </p:normalViewPr>
  <p:slideViewPr>
    <p:cSldViewPr snapToGrid="0">
      <p:cViewPr>
        <p:scale>
          <a:sx n="93" d="100"/>
          <a:sy n="93" d="100"/>
        </p:scale>
        <p:origin x="226" y="-658"/>
      </p:cViewPr>
      <p:guideLst/>
    </p:cSldViewPr>
  </p:slideViewPr>
  <p:notesTextViewPr>
    <p:cViewPr>
      <p:scale>
        <a:sx n="200" d="100"/>
        <a:sy n="200" d="100"/>
      </p:scale>
      <p:origin x="0" y="0"/>
    </p:cViewPr>
  </p:notesText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Evans-Cockle" userId="93e6163046f24870" providerId="LiveId" clId="{5ABB9253-6EF0-40C7-B431-A5C054CB7425}"/>
    <pc:docChg chg="undo custSel addSld delSld modSld">
      <pc:chgData name="Matthew Evans-Cockle" userId="93e6163046f24870" providerId="LiveId" clId="{5ABB9253-6EF0-40C7-B431-A5C054CB7425}" dt="2025-04-11T22:29:40.926" v="376" actId="2696"/>
      <pc:docMkLst>
        <pc:docMk/>
      </pc:docMkLst>
      <pc:sldChg chg="modSp del mod">
        <pc:chgData name="Matthew Evans-Cockle" userId="93e6163046f24870" providerId="LiveId" clId="{5ABB9253-6EF0-40C7-B431-A5C054CB7425}" dt="2025-04-11T22:29:40.926" v="376" actId="2696"/>
        <pc:sldMkLst>
          <pc:docMk/>
          <pc:sldMk cId="2635474780" sldId="288"/>
        </pc:sldMkLst>
        <pc:spChg chg="mod">
          <ac:chgData name="Matthew Evans-Cockle" userId="93e6163046f24870" providerId="LiveId" clId="{5ABB9253-6EF0-40C7-B431-A5C054CB7425}" dt="2025-04-11T22:24:29.079" v="178" actId="21"/>
          <ac:spMkLst>
            <pc:docMk/>
            <pc:sldMk cId="2635474780" sldId="288"/>
            <ac:spMk id="2" creationId="{DBE4C3D1-7C36-60B0-83FF-044BB5D9C324}"/>
          </ac:spMkLst>
        </pc:spChg>
      </pc:sldChg>
      <pc:sldChg chg="del">
        <pc:chgData name="Matthew Evans-Cockle" userId="93e6163046f24870" providerId="LiveId" clId="{5ABB9253-6EF0-40C7-B431-A5C054CB7425}" dt="2025-04-11T22:20:28.841" v="103" actId="2696"/>
        <pc:sldMkLst>
          <pc:docMk/>
          <pc:sldMk cId="3933402845" sldId="301"/>
        </pc:sldMkLst>
      </pc:sldChg>
      <pc:sldChg chg="addSp modSp new del mod">
        <pc:chgData name="Matthew Evans-Cockle" userId="93e6163046f24870" providerId="LiveId" clId="{5ABB9253-6EF0-40C7-B431-A5C054CB7425}" dt="2025-04-11T22:22:04.613" v="124" actId="2696"/>
        <pc:sldMkLst>
          <pc:docMk/>
          <pc:sldMk cId="8148187" sldId="307"/>
        </pc:sldMkLst>
        <pc:spChg chg="mod">
          <ac:chgData name="Matthew Evans-Cockle" userId="93e6163046f24870" providerId="LiveId" clId="{5ABB9253-6EF0-40C7-B431-A5C054CB7425}" dt="2025-04-11T22:18:29.496" v="86" actId="5793"/>
          <ac:spMkLst>
            <pc:docMk/>
            <pc:sldMk cId="8148187" sldId="307"/>
            <ac:spMk id="3" creationId="{6632AE1D-0F79-C493-5DD0-E480C2B2283E}"/>
          </ac:spMkLst>
        </pc:spChg>
        <pc:spChg chg="add mod">
          <ac:chgData name="Matthew Evans-Cockle" userId="93e6163046f24870" providerId="LiveId" clId="{5ABB9253-6EF0-40C7-B431-A5C054CB7425}" dt="2025-04-11T22:18:22.252" v="85" actId="113"/>
          <ac:spMkLst>
            <pc:docMk/>
            <pc:sldMk cId="8148187" sldId="307"/>
            <ac:spMk id="6" creationId="{96420013-BC2F-8773-D03D-69D511A0AE40}"/>
          </ac:spMkLst>
        </pc:spChg>
      </pc:sldChg>
      <pc:sldChg chg="addSp delSp modSp new del mod">
        <pc:chgData name="Matthew Evans-Cockle" userId="93e6163046f24870" providerId="LiveId" clId="{5ABB9253-6EF0-40C7-B431-A5C054CB7425}" dt="2025-04-11T22:29:32.303" v="375" actId="2696"/>
        <pc:sldMkLst>
          <pc:docMk/>
          <pc:sldMk cId="3607729539" sldId="308"/>
        </pc:sldMkLst>
        <pc:spChg chg="mod">
          <ac:chgData name="Matthew Evans-Cockle" userId="93e6163046f24870" providerId="LiveId" clId="{5ABB9253-6EF0-40C7-B431-A5C054CB7425}" dt="2025-04-11T22:26:36.314" v="197" actId="14100"/>
          <ac:spMkLst>
            <pc:docMk/>
            <pc:sldMk cId="3607729539" sldId="308"/>
            <ac:spMk id="2" creationId="{F115AB09-1ED4-5A70-21CD-50E4CAD95E6E}"/>
          </ac:spMkLst>
        </pc:spChg>
        <pc:spChg chg="mod">
          <ac:chgData name="Matthew Evans-Cockle" userId="93e6163046f24870" providerId="LiveId" clId="{5ABB9253-6EF0-40C7-B431-A5C054CB7425}" dt="2025-04-11T22:25:57.502" v="192" actId="14100"/>
          <ac:spMkLst>
            <pc:docMk/>
            <pc:sldMk cId="3607729539" sldId="308"/>
            <ac:spMk id="3" creationId="{1A5DB517-2302-3A0B-4192-011D9E62CB55}"/>
          </ac:spMkLst>
        </pc:spChg>
        <pc:spChg chg="add mod">
          <ac:chgData name="Matthew Evans-Cockle" userId="93e6163046f24870" providerId="LiveId" clId="{5ABB9253-6EF0-40C7-B431-A5C054CB7425}" dt="2025-04-11T22:19:12.270" v="88"/>
          <ac:spMkLst>
            <pc:docMk/>
            <pc:sldMk cId="3607729539" sldId="308"/>
            <ac:spMk id="5" creationId="{3246F6E6-F9CC-213E-5BFE-3213ED0B2090}"/>
          </ac:spMkLst>
        </pc:spChg>
        <pc:spChg chg="mod">
          <ac:chgData name="Matthew Evans-Cockle" userId="93e6163046f24870" providerId="LiveId" clId="{5ABB9253-6EF0-40C7-B431-A5C054CB7425}" dt="2025-04-11T22:19:12.270" v="88"/>
          <ac:spMkLst>
            <pc:docMk/>
            <pc:sldMk cId="3607729539" sldId="308"/>
            <ac:spMk id="7" creationId="{566F3DCA-F553-6351-5FBC-0B4B7F235014}"/>
          </ac:spMkLst>
        </pc:spChg>
        <pc:spChg chg="mod">
          <ac:chgData name="Matthew Evans-Cockle" userId="93e6163046f24870" providerId="LiveId" clId="{5ABB9253-6EF0-40C7-B431-A5C054CB7425}" dt="2025-04-11T22:19:12.270" v="88"/>
          <ac:spMkLst>
            <pc:docMk/>
            <pc:sldMk cId="3607729539" sldId="308"/>
            <ac:spMk id="8" creationId="{71C10F9F-FA17-17FC-9B3A-40A91BE0C82A}"/>
          </ac:spMkLst>
        </pc:spChg>
        <pc:spChg chg="add mod">
          <ac:chgData name="Matthew Evans-Cockle" userId="93e6163046f24870" providerId="LiveId" clId="{5ABB9253-6EF0-40C7-B431-A5C054CB7425}" dt="2025-04-11T22:19:12.270" v="88"/>
          <ac:spMkLst>
            <pc:docMk/>
            <pc:sldMk cId="3607729539" sldId="308"/>
            <ac:spMk id="9" creationId="{ED96A68F-D776-7B8A-3807-6EB652F6A35E}"/>
          </ac:spMkLst>
        </pc:spChg>
        <pc:spChg chg="add del mod">
          <ac:chgData name="Matthew Evans-Cockle" userId="93e6163046f24870" providerId="LiveId" clId="{5ABB9253-6EF0-40C7-B431-A5C054CB7425}" dt="2025-04-11T22:26:26.956" v="195" actId="14100"/>
          <ac:spMkLst>
            <pc:docMk/>
            <pc:sldMk cId="3607729539" sldId="308"/>
            <ac:spMk id="10" creationId="{E671C8DB-E775-FAB3-2827-2FB95ECE8BEF}"/>
          </ac:spMkLst>
        </pc:spChg>
        <pc:spChg chg="add mod">
          <ac:chgData name="Matthew Evans-Cockle" userId="93e6163046f24870" providerId="LiveId" clId="{5ABB9253-6EF0-40C7-B431-A5C054CB7425}" dt="2025-04-11T22:19:12.270" v="88"/>
          <ac:spMkLst>
            <pc:docMk/>
            <pc:sldMk cId="3607729539" sldId="308"/>
            <ac:spMk id="11" creationId="{E1318C2D-196B-5F01-80CA-4422DA77C33E}"/>
          </ac:spMkLst>
        </pc:spChg>
        <pc:grpChg chg="add mod">
          <ac:chgData name="Matthew Evans-Cockle" userId="93e6163046f24870" providerId="LiveId" clId="{5ABB9253-6EF0-40C7-B431-A5C054CB7425}" dt="2025-04-11T22:19:12.270" v="88"/>
          <ac:grpSpMkLst>
            <pc:docMk/>
            <pc:sldMk cId="3607729539" sldId="308"/>
            <ac:grpSpMk id="6" creationId="{1AB27976-C78D-D001-DB66-FBA092248DE9}"/>
          </ac:grpSpMkLst>
        </pc:grpChg>
      </pc:sldChg>
      <pc:sldChg chg="addSp delSp modSp new mod">
        <pc:chgData name="Matthew Evans-Cockle" userId="93e6163046f24870" providerId="LiveId" clId="{5ABB9253-6EF0-40C7-B431-A5C054CB7425}" dt="2025-04-11T22:29:12.856" v="374" actId="20577"/>
        <pc:sldMkLst>
          <pc:docMk/>
          <pc:sldMk cId="2214588379" sldId="309"/>
        </pc:sldMkLst>
        <pc:spChg chg="del">
          <ac:chgData name="Matthew Evans-Cockle" userId="93e6163046f24870" providerId="LiveId" clId="{5ABB9253-6EF0-40C7-B431-A5C054CB7425}" dt="2025-04-11T22:27:16.901" v="199" actId="478"/>
          <ac:spMkLst>
            <pc:docMk/>
            <pc:sldMk cId="2214588379" sldId="309"/>
            <ac:spMk id="2" creationId="{AA4899B5-B5C6-8FFB-5E3A-7560512EFE39}"/>
          </ac:spMkLst>
        </pc:spChg>
        <pc:spChg chg="del">
          <ac:chgData name="Matthew Evans-Cockle" userId="93e6163046f24870" providerId="LiveId" clId="{5ABB9253-6EF0-40C7-B431-A5C054CB7425}" dt="2025-04-11T22:27:16.901" v="199" actId="478"/>
          <ac:spMkLst>
            <pc:docMk/>
            <pc:sldMk cId="2214588379" sldId="309"/>
            <ac:spMk id="3" creationId="{318FBE3B-8598-F804-CFDC-F3B611DF7BF4}"/>
          </ac:spMkLst>
        </pc:spChg>
        <pc:spChg chg="add mod">
          <ac:chgData name="Matthew Evans-Cockle" userId="93e6163046f24870" providerId="LiveId" clId="{5ABB9253-6EF0-40C7-B431-A5C054CB7425}" dt="2025-04-11T22:27:20.519" v="200"/>
          <ac:spMkLst>
            <pc:docMk/>
            <pc:sldMk cId="2214588379" sldId="309"/>
            <ac:spMk id="5" creationId="{D516DAC4-6142-2DF6-D8A4-D59DE402E5C1}"/>
          </ac:spMkLst>
        </pc:spChg>
        <pc:spChg chg="mod">
          <ac:chgData name="Matthew Evans-Cockle" userId="93e6163046f24870" providerId="LiveId" clId="{5ABB9253-6EF0-40C7-B431-A5C054CB7425}" dt="2025-04-11T22:27:20.519" v="200"/>
          <ac:spMkLst>
            <pc:docMk/>
            <pc:sldMk cId="2214588379" sldId="309"/>
            <ac:spMk id="7" creationId="{89418924-2629-A495-1127-9DDEF2A5D602}"/>
          </ac:spMkLst>
        </pc:spChg>
        <pc:spChg chg="mod">
          <ac:chgData name="Matthew Evans-Cockle" userId="93e6163046f24870" providerId="LiveId" clId="{5ABB9253-6EF0-40C7-B431-A5C054CB7425}" dt="2025-04-11T22:27:20.519" v="200"/>
          <ac:spMkLst>
            <pc:docMk/>
            <pc:sldMk cId="2214588379" sldId="309"/>
            <ac:spMk id="8" creationId="{DB3D0DA0-6391-3431-8B36-EA4F6DE03BB6}"/>
          </ac:spMkLst>
        </pc:spChg>
        <pc:spChg chg="add mod">
          <ac:chgData name="Matthew Evans-Cockle" userId="93e6163046f24870" providerId="LiveId" clId="{5ABB9253-6EF0-40C7-B431-A5C054CB7425}" dt="2025-04-11T22:27:20.519" v="200"/>
          <ac:spMkLst>
            <pc:docMk/>
            <pc:sldMk cId="2214588379" sldId="309"/>
            <ac:spMk id="9" creationId="{E1737272-C8A5-7CF4-3ABD-FDE9BB9D5784}"/>
          </ac:spMkLst>
        </pc:spChg>
        <pc:spChg chg="add mod">
          <ac:chgData name="Matthew Evans-Cockle" userId="93e6163046f24870" providerId="LiveId" clId="{5ABB9253-6EF0-40C7-B431-A5C054CB7425}" dt="2025-04-11T22:29:12.856" v="374" actId="20577"/>
          <ac:spMkLst>
            <pc:docMk/>
            <pc:sldMk cId="2214588379" sldId="309"/>
            <ac:spMk id="10" creationId="{7553F9A1-16BF-A44A-A891-311FB3AA57BC}"/>
          </ac:spMkLst>
        </pc:spChg>
        <pc:spChg chg="add mod">
          <ac:chgData name="Matthew Evans-Cockle" userId="93e6163046f24870" providerId="LiveId" clId="{5ABB9253-6EF0-40C7-B431-A5C054CB7425}" dt="2025-04-11T22:28:05.420" v="202"/>
          <ac:spMkLst>
            <pc:docMk/>
            <pc:sldMk cId="2214588379" sldId="309"/>
            <ac:spMk id="11" creationId="{A481D6DA-63D5-0E56-17CF-D48A0FB26F1A}"/>
          </ac:spMkLst>
        </pc:spChg>
        <pc:spChg chg="add mod">
          <ac:chgData name="Matthew Evans-Cockle" userId="93e6163046f24870" providerId="LiveId" clId="{5ABB9253-6EF0-40C7-B431-A5C054CB7425}" dt="2025-04-11T22:27:20.519" v="200"/>
          <ac:spMkLst>
            <pc:docMk/>
            <pc:sldMk cId="2214588379" sldId="309"/>
            <ac:spMk id="12" creationId="{0B4665D2-1E4E-F548-79B4-001A3E7A6D34}"/>
          </ac:spMkLst>
        </pc:spChg>
        <pc:grpChg chg="add mod">
          <ac:chgData name="Matthew Evans-Cockle" userId="93e6163046f24870" providerId="LiveId" clId="{5ABB9253-6EF0-40C7-B431-A5C054CB7425}" dt="2025-04-11T22:27:20.519" v="200"/>
          <ac:grpSpMkLst>
            <pc:docMk/>
            <pc:sldMk cId="2214588379" sldId="309"/>
            <ac:grpSpMk id="6" creationId="{B1FDD260-A06D-4440-6F21-81EB2F753768}"/>
          </ac:grpSpMkLst>
        </pc:gr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FF93CF-6483-451E-A5B2-DA9A8ACDBEE8}"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9B550DEF-9C75-4730-823B-74CE028536CC}">
      <dgm:prSet/>
      <dgm:spPr/>
      <dgm:t>
        <a:bodyPr/>
        <a:lstStyle/>
        <a:p>
          <a:r>
            <a:rPr lang="en-GB" b="1" i="0"/>
            <a:t>Legislating Totalitarianism: The Incremental and Aggressive Attack Upon Rule of Law Democracy in British Columbia</a:t>
          </a:r>
          <a:endParaRPr lang="en-US"/>
        </a:p>
      </dgm:t>
    </dgm:pt>
    <dgm:pt modelId="{50826A1F-9F96-4115-985D-582F7A328C40}" type="parTrans" cxnId="{0E72F131-CE69-49D3-B2E9-294A096A8E18}">
      <dgm:prSet/>
      <dgm:spPr/>
      <dgm:t>
        <a:bodyPr/>
        <a:lstStyle/>
        <a:p>
          <a:endParaRPr lang="en-US"/>
        </a:p>
      </dgm:t>
    </dgm:pt>
    <dgm:pt modelId="{F39EF46C-0C19-43B1-8181-5ADB9E05B1DA}" type="sibTrans" cxnId="{0E72F131-CE69-49D3-B2E9-294A096A8E18}">
      <dgm:prSet/>
      <dgm:spPr/>
      <dgm:t>
        <a:bodyPr/>
        <a:lstStyle/>
        <a:p>
          <a:endParaRPr lang="en-US"/>
        </a:p>
      </dgm:t>
    </dgm:pt>
    <dgm:pt modelId="{79BABCED-4C47-4350-8FD8-BCAD0944BB51}">
      <dgm:prSet/>
      <dgm:spPr/>
      <dgm:t>
        <a:bodyPr/>
        <a:lstStyle/>
        <a:p>
          <a:r>
            <a:rPr lang="en-GB" b="0" i="0" dirty="0"/>
            <a:t>This document, authored by a layperson in collaboration with legal experts, critiques three recent legislative acts in British Columbia, Canada: the Emergency and Disaster Management Act, the Health Professions and Occupations Act, and the Legal Professions Act. These laws undermine rule of law democracy in favour of authoritarian law-making and governance.</a:t>
          </a:r>
          <a:endParaRPr lang="en-US" dirty="0"/>
        </a:p>
      </dgm:t>
    </dgm:pt>
    <dgm:pt modelId="{E85877A0-5AE9-4DAE-8727-4953E9EF3F0C}" type="parTrans" cxnId="{43AF44ED-0CD1-4913-9B1C-B93164F42AB2}">
      <dgm:prSet/>
      <dgm:spPr/>
      <dgm:t>
        <a:bodyPr/>
        <a:lstStyle/>
        <a:p>
          <a:endParaRPr lang="en-US"/>
        </a:p>
      </dgm:t>
    </dgm:pt>
    <dgm:pt modelId="{9F0A170B-34D2-448D-BE35-879DED627E60}" type="sibTrans" cxnId="{43AF44ED-0CD1-4913-9B1C-B93164F42AB2}">
      <dgm:prSet/>
      <dgm:spPr/>
      <dgm:t>
        <a:bodyPr/>
        <a:lstStyle/>
        <a:p>
          <a:endParaRPr lang="en-US"/>
        </a:p>
      </dgm:t>
    </dgm:pt>
    <dgm:pt modelId="{45B3C1E8-526E-F94B-8FCD-A017AC7CFFBD}" type="pres">
      <dgm:prSet presAssocID="{A7FF93CF-6483-451E-A5B2-DA9A8ACDBEE8}" presName="hierChild1" presStyleCnt="0">
        <dgm:presLayoutVars>
          <dgm:chPref val="1"/>
          <dgm:dir/>
          <dgm:animOne val="branch"/>
          <dgm:animLvl val="lvl"/>
          <dgm:resizeHandles/>
        </dgm:presLayoutVars>
      </dgm:prSet>
      <dgm:spPr/>
    </dgm:pt>
    <dgm:pt modelId="{31A6A036-4F8F-2448-AD4F-C6475D18B4D6}" type="pres">
      <dgm:prSet presAssocID="{9B550DEF-9C75-4730-823B-74CE028536CC}" presName="hierRoot1" presStyleCnt="0"/>
      <dgm:spPr/>
    </dgm:pt>
    <dgm:pt modelId="{9AD6782E-69E1-E84E-B960-5D636082A4B3}" type="pres">
      <dgm:prSet presAssocID="{9B550DEF-9C75-4730-823B-74CE028536CC}" presName="composite" presStyleCnt="0"/>
      <dgm:spPr/>
    </dgm:pt>
    <dgm:pt modelId="{61440B3C-1A8B-714F-874B-1C693987DEA5}" type="pres">
      <dgm:prSet presAssocID="{9B550DEF-9C75-4730-823B-74CE028536CC}" presName="background" presStyleLbl="node0" presStyleIdx="0" presStyleCnt="2"/>
      <dgm:spPr/>
    </dgm:pt>
    <dgm:pt modelId="{4E80FBD5-25D5-E742-BE58-0996139E465E}" type="pres">
      <dgm:prSet presAssocID="{9B550DEF-9C75-4730-823B-74CE028536CC}" presName="text" presStyleLbl="fgAcc0" presStyleIdx="0" presStyleCnt="2">
        <dgm:presLayoutVars>
          <dgm:chPref val="3"/>
        </dgm:presLayoutVars>
      </dgm:prSet>
      <dgm:spPr/>
    </dgm:pt>
    <dgm:pt modelId="{390C20BA-0B2A-5D44-9F45-CF06E7BE721B}" type="pres">
      <dgm:prSet presAssocID="{9B550DEF-9C75-4730-823B-74CE028536CC}" presName="hierChild2" presStyleCnt="0"/>
      <dgm:spPr/>
    </dgm:pt>
    <dgm:pt modelId="{51E43A57-CCAB-F549-9024-0196529B22D8}" type="pres">
      <dgm:prSet presAssocID="{79BABCED-4C47-4350-8FD8-BCAD0944BB51}" presName="hierRoot1" presStyleCnt="0"/>
      <dgm:spPr/>
    </dgm:pt>
    <dgm:pt modelId="{14D22BA9-647F-7B41-86BB-38DBA2B84315}" type="pres">
      <dgm:prSet presAssocID="{79BABCED-4C47-4350-8FD8-BCAD0944BB51}" presName="composite" presStyleCnt="0"/>
      <dgm:spPr/>
    </dgm:pt>
    <dgm:pt modelId="{BC1120A7-5DBA-AD49-B5F5-BCFC87C9C1B2}" type="pres">
      <dgm:prSet presAssocID="{79BABCED-4C47-4350-8FD8-BCAD0944BB51}" presName="background" presStyleLbl="node0" presStyleIdx="1" presStyleCnt="2"/>
      <dgm:spPr/>
    </dgm:pt>
    <dgm:pt modelId="{66C425CA-2F8E-A64F-98A2-97AB2CAC10F7}" type="pres">
      <dgm:prSet presAssocID="{79BABCED-4C47-4350-8FD8-BCAD0944BB51}" presName="text" presStyleLbl="fgAcc0" presStyleIdx="1" presStyleCnt="2">
        <dgm:presLayoutVars>
          <dgm:chPref val="3"/>
        </dgm:presLayoutVars>
      </dgm:prSet>
      <dgm:spPr/>
    </dgm:pt>
    <dgm:pt modelId="{574E9CB2-2687-9641-83BC-4893716174E5}" type="pres">
      <dgm:prSet presAssocID="{79BABCED-4C47-4350-8FD8-BCAD0944BB51}" presName="hierChild2" presStyleCnt="0"/>
      <dgm:spPr/>
    </dgm:pt>
  </dgm:ptLst>
  <dgm:cxnLst>
    <dgm:cxn modelId="{0E72F131-CE69-49D3-B2E9-294A096A8E18}" srcId="{A7FF93CF-6483-451E-A5B2-DA9A8ACDBEE8}" destId="{9B550DEF-9C75-4730-823B-74CE028536CC}" srcOrd="0" destOrd="0" parTransId="{50826A1F-9F96-4115-985D-582F7A328C40}" sibTransId="{F39EF46C-0C19-43B1-8181-5ADB9E05B1DA}"/>
    <dgm:cxn modelId="{27295E52-8950-A54B-B9EA-B4FB613C3C21}" type="presOf" srcId="{A7FF93CF-6483-451E-A5B2-DA9A8ACDBEE8}" destId="{45B3C1E8-526E-F94B-8FCD-A017AC7CFFBD}" srcOrd="0" destOrd="0" presId="urn:microsoft.com/office/officeart/2005/8/layout/hierarchy1"/>
    <dgm:cxn modelId="{7FF9B38F-B64F-6D43-8253-0575392B4B03}" type="presOf" srcId="{9B550DEF-9C75-4730-823B-74CE028536CC}" destId="{4E80FBD5-25D5-E742-BE58-0996139E465E}" srcOrd="0" destOrd="0" presId="urn:microsoft.com/office/officeart/2005/8/layout/hierarchy1"/>
    <dgm:cxn modelId="{7A518798-D054-D74C-86FD-38CA9AE532AC}" type="presOf" srcId="{79BABCED-4C47-4350-8FD8-BCAD0944BB51}" destId="{66C425CA-2F8E-A64F-98A2-97AB2CAC10F7}" srcOrd="0" destOrd="0" presId="urn:microsoft.com/office/officeart/2005/8/layout/hierarchy1"/>
    <dgm:cxn modelId="{43AF44ED-0CD1-4913-9B1C-B93164F42AB2}" srcId="{A7FF93CF-6483-451E-A5B2-DA9A8ACDBEE8}" destId="{79BABCED-4C47-4350-8FD8-BCAD0944BB51}" srcOrd="1" destOrd="0" parTransId="{E85877A0-5AE9-4DAE-8727-4953E9EF3F0C}" sibTransId="{9F0A170B-34D2-448D-BE35-879DED627E60}"/>
    <dgm:cxn modelId="{6E7682DC-86F5-A046-830D-B18D058A49B2}" type="presParOf" srcId="{45B3C1E8-526E-F94B-8FCD-A017AC7CFFBD}" destId="{31A6A036-4F8F-2448-AD4F-C6475D18B4D6}" srcOrd="0" destOrd="0" presId="urn:microsoft.com/office/officeart/2005/8/layout/hierarchy1"/>
    <dgm:cxn modelId="{C6010E6A-D93D-BE49-A581-A3B90F6FB799}" type="presParOf" srcId="{31A6A036-4F8F-2448-AD4F-C6475D18B4D6}" destId="{9AD6782E-69E1-E84E-B960-5D636082A4B3}" srcOrd="0" destOrd="0" presId="urn:microsoft.com/office/officeart/2005/8/layout/hierarchy1"/>
    <dgm:cxn modelId="{2521DE18-E529-734F-A381-009439A69C8B}" type="presParOf" srcId="{9AD6782E-69E1-E84E-B960-5D636082A4B3}" destId="{61440B3C-1A8B-714F-874B-1C693987DEA5}" srcOrd="0" destOrd="0" presId="urn:microsoft.com/office/officeart/2005/8/layout/hierarchy1"/>
    <dgm:cxn modelId="{04EFC252-6557-CF4C-A956-A593DB964D72}" type="presParOf" srcId="{9AD6782E-69E1-E84E-B960-5D636082A4B3}" destId="{4E80FBD5-25D5-E742-BE58-0996139E465E}" srcOrd="1" destOrd="0" presId="urn:microsoft.com/office/officeart/2005/8/layout/hierarchy1"/>
    <dgm:cxn modelId="{B60CFB99-0684-5140-AE8E-12FAACE9AAF1}" type="presParOf" srcId="{31A6A036-4F8F-2448-AD4F-C6475D18B4D6}" destId="{390C20BA-0B2A-5D44-9F45-CF06E7BE721B}" srcOrd="1" destOrd="0" presId="urn:microsoft.com/office/officeart/2005/8/layout/hierarchy1"/>
    <dgm:cxn modelId="{C7750215-9382-A34A-8F43-84940F95EF0E}" type="presParOf" srcId="{45B3C1E8-526E-F94B-8FCD-A017AC7CFFBD}" destId="{51E43A57-CCAB-F549-9024-0196529B22D8}" srcOrd="1" destOrd="0" presId="urn:microsoft.com/office/officeart/2005/8/layout/hierarchy1"/>
    <dgm:cxn modelId="{36D9F914-45B5-8148-A0D9-833AAF7487B1}" type="presParOf" srcId="{51E43A57-CCAB-F549-9024-0196529B22D8}" destId="{14D22BA9-647F-7B41-86BB-38DBA2B84315}" srcOrd="0" destOrd="0" presId="urn:microsoft.com/office/officeart/2005/8/layout/hierarchy1"/>
    <dgm:cxn modelId="{C0438A75-CE8C-2C46-9E75-42B2951AEA1F}" type="presParOf" srcId="{14D22BA9-647F-7B41-86BB-38DBA2B84315}" destId="{BC1120A7-5DBA-AD49-B5F5-BCFC87C9C1B2}" srcOrd="0" destOrd="0" presId="urn:microsoft.com/office/officeart/2005/8/layout/hierarchy1"/>
    <dgm:cxn modelId="{66A791F2-7987-F944-9815-A615B8E0B400}" type="presParOf" srcId="{14D22BA9-647F-7B41-86BB-38DBA2B84315}" destId="{66C425CA-2F8E-A64F-98A2-97AB2CAC10F7}" srcOrd="1" destOrd="0" presId="urn:microsoft.com/office/officeart/2005/8/layout/hierarchy1"/>
    <dgm:cxn modelId="{6B32D6B2-7DAE-0B4D-996B-50EFCAB8E337}" type="presParOf" srcId="{51E43A57-CCAB-F549-9024-0196529B22D8}" destId="{574E9CB2-2687-9641-83BC-4893716174E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440B3C-1A8B-714F-874B-1C693987DEA5}">
      <dsp:nvSpPr>
        <dsp:cNvPr id="0" name=""/>
        <dsp:cNvSpPr/>
      </dsp:nvSpPr>
      <dsp:spPr>
        <a:xfrm>
          <a:off x="134291" y="612"/>
          <a:ext cx="4332795" cy="275132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80FBD5-25D5-E742-BE58-0996139E465E}">
      <dsp:nvSpPr>
        <dsp:cNvPr id="0" name=""/>
        <dsp:cNvSpPr/>
      </dsp:nvSpPr>
      <dsp:spPr>
        <a:xfrm>
          <a:off x="615713" y="457963"/>
          <a:ext cx="4332795" cy="2751325"/>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1" i="0" kern="1200"/>
            <a:t>Legislating Totalitarianism: The Incremental and Aggressive Attack Upon Rule of Law Democracy in British Columbia</a:t>
          </a:r>
          <a:endParaRPr lang="en-US" sz="1700" kern="1200"/>
        </a:p>
      </dsp:txBody>
      <dsp:txXfrm>
        <a:off x="696297" y="538547"/>
        <a:ext cx="4171627" cy="2590157"/>
      </dsp:txXfrm>
    </dsp:sp>
    <dsp:sp modelId="{BC1120A7-5DBA-AD49-B5F5-BCFC87C9C1B2}">
      <dsp:nvSpPr>
        <dsp:cNvPr id="0" name=""/>
        <dsp:cNvSpPr/>
      </dsp:nvSpPr>
      <dsp:spPr>
        <a:xfrm>
          <a:off x="5429930" y="612"/>
          <a:ext cx="4332795" cy="2751325"/>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425CA-2F8E-A64F-98A2-97AB2CAC10F7}">
      <dsp:nvSpPr>
        <dsp:cNvPr id="0" name=""/>
        <dsp:cNvSpPr/>
      </dsp:nvSpPr>
      <dsp:spPr>
        <a:xfrm>
          <a:off x="5911352" y="457963"/>
          <a:ext cx="4332795" cy="2751325"/>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b="0" i="0" kern="1200" dirty="0"/>
            <a:t>This document, authored by a layperson in collaboration with legal experts, critiques three recent legislative acts in British Columbia, Canada: the Emergency and Disaster Management Act, the Health Professions and Occupations Act, and the Legal Professions Act. These laws undermine rule of law democracy in favour of authoritarian law-making and governance.</a:t>
          </a:r>
          <a:endParaRPr lang="en-US" sz="1700" kern="1200" dirty="0"/>
        </a:p>
      </dsp:txBody>
      <dsp:txXfrm>
        <a:off x="5991936" y="538547"/>
        <a:ext cx="4171627" cy="2590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0F8D0C-BDC4-43A9-A84E-EA6CF0C48C38}" type="datetimeFigureOut">
              <a:rPr lang="en-CA" smtClean="0"/>
              <a:t>2025-04-11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B9AD1D-FD45-43DC-AD6A-9A861A4F7B4E}" type="slidenum">
              <a:rPr lang="en-CA" smtClean="0"/>
              <a:t>‹#›</a:t>
            </a:fld>
            <a:endParaRPr lang="en-CA"/>
          </a:p>
        </p:txBody>
      </p:sp>
    </p:spTree>
    <p:extLst>
      <p:ext uri="{BB962C8B-B14F-4D97-AF65-F5344CB8AC3E}">
        <p14:creationId xmlns:p14="http://schemas.microsoft.com/office/powerpoint/2010/main" val="522329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a:t>
            </a:fld>
            <a:endParaRPr lang="en-CA"/>
          </a:p>
        </p:txBody>
      </p:sp>
    </p:spTree>
    <p:extLst>
      <p:ext uri="{BB962C8B-B14F-4D97-AF65-F5344CB8AC3E}">
        <p14:creationId xmlns:p14="http://schemas.microsoft.com/office/powerpoint/2010/main" val="33117694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10</a:t>
            </a:fld>
            <a:endParaRPr lang="en-CA"/>
          </a:p>
        </p:txBody>
      </p:sp>
    </p:spTree>
    <p:extLst>
      <p:ext uri="{BB962C8B-B14F-4D97-AF65-F5344CB8AC3E}">
        <p14:creationId xmlns:p14="http://schemas.microsoft.com/office/powerpoint/2010/main" val="4221059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11</a:t>
            </a:fld>
            <a:endParaRPr lang="en-CA"/>
          </a:p>
        </p:txBody>
      </p:sp>
    </p:spTree>
    <p:extLst>
      <p:ext uri="{BB962C8B-B14F-4D97-AF65-F5344CB8AC3E}">
        <p14:creationId xmlns:p14="http://schemas.microsoft.com/office/powerpoint/2010/main" val="2301932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12</a:t>
            </a:fld>
            <a:endParaRPr lang="en-CA"/>
          </a:p>
        </p:txBody>
      </p:sp>
    </p:spTree>
    <p:extLst>
      <p:ext uri="{BB962C8B-B14F-4D97-AF65-F5344CB8AC3E}">
        <p14:creationId xmlns:p14="http://schemas.microsoft.com/office/powerpoint/2010/main" val="1518735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13</a:t>
            </a:fld>
            <a:endParaRPr lang="en-CA"/>
          </a:p>
        </p:txBody>
      </p:sp>
    </p:spTree>
    <p:extLst>
      <p:ext uri="{BB962C8B-B14F-4D97-AF65-F5344CB8AC3E}">
        <p14:creationId xmlns:p14="http://schemas.microsoft.com/office/powerpoint/2010/main" val="3731966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15</a:t>
            </a:fld>
            <a:endParaRPr lang="en-CA"/>
          </a:p>
        </p:txBody>
      </p:sp>
    </p:spTree>
    <p:extLst>
      <p:ext uri="{BB962C8B-B14F-4D97-AF65-F5344CB8AC3E}">
        <p14:creationId xmlns:p14="http://schemas.microsoft.com/office/powerpoint/2010/main" val="2491584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16</a:t>
            </a:fld>
            <a:endParaRPr lang="en-CA"/>
          </a:p>
        </p:txBody>
      </p:sp>
    </p:spTree>
    <p:extLst>
      <p:ext uri="{BB962C8B-B14F-4D97-AF65-F5344CB8AC3E}">
        <p14:creationId xmlns:p14="http://schemas.microsoft.com/office/powerpoint/2010/main" val="3555643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17</a:t>
            </a:fld>
            <a:endParaRPr lang="en-CA"/>
          </a:p>
        </p:txBody>
      </p:sp>
    </p:spTree>
    <p:extLst>
      <p:ext uri="{BB962C8B-B14F-4D97-AF65-F5344CB8AC3E}">
        <p14:creationId xmlns:p14="http://schemas.microsoft.com/office/powerpoint/2010/main" val="71264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18</a:t>
            </a:fld>
            <a:endParaRPr lang="en-CA"/>
          </a:p>
        </p:txBody>
      </p:sp>
    </p:spTree>
    <p:extLst>
      <p:ext uri="{BB962C8B-B14F-4D97-AF65-F5344CB8AC3E}">
        <p14:creationId xmlns:p14="http://schemas.microsoft.com/office/powerpoint/2010/main" val="13864782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19</a:t>
            </a:fld>
            <a:endParaRPr lang="en-CA"/>
          </a:p>
        </p:txBody>
      </p:sp>
    </p:spTree>
    <p:extLst>
      <p:ext uri="{BB962C8B-B14F-4D97-AF65-F5344CB8AC3E}">
        <p14:creationId xmlns:p14="http://schemas.microsoft.com/office/powerpoint/2010/main" val="667738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24</a:t>
            </a:fld>
            <a:endParaRPr lang="en-CA"/>
          </a:p>
        </p:txBody>
      </p:sp>
    </p:spTree>
    <p:extLst>
      <p:ext uri="{BB962C8B-B14F-4D97-AF65-F5344CB8AC3E}">
        <p14:creationId xmlns:p14="http://schemas.microsoft.com/office/powerpoint/2010/main" val="2819134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50F20-FB9C-83F4-5971-6DEF9A0E15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7D2697-2820-EC2F-0F80-A306F5B053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FCBCD1-88C7-0181-F997-ECA265638C96}"/>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7DB0820E-AFD7-5796-2C3C-2504F40FC11C}"/>
              </a:ext>
            </a:extLst>
          </p:cNvPr>
          <p:cNvSpPr>
            <a:spLocks noGrp="1"/>
          </p:cNvSpPr>
          <p:nvPr>
            <p:ph type="sldNum" sz="quarter" idx="5"/>
          </p:nvPr>
        </p:nvSpPr>
        <p:spPr/>
        <p:txBody>
          <a:bodyPr/>
          <a:lstStyle/>
          <a:p>
            <a:fld id="{70B9AD1D-FD45-43DC-AD6A-9A861A4F7B4E}" type="slidenum">
              <a:rPr lang="en-CA" smtClean="0"/>
              <a:t>2</a:t>
            </a:fld>
            <a:endParaRPr lang="en-CA"/>
          </a:p>
        </p:txBody>
      </p:sp>
    </p:spTree>
    <p:extLst>
      <p:ext uri="{BB962C8B-B14F-4D97-AF65-F5344CB8AC3E}">
        <p14:creationId xmlns:p14="http://schemas.microsoft.com/office/powerpoint/2010/main" val="4005885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buNone/>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25</a:t>
            </a:fld>
            <a:endParaRPr lang="en-CA"/>
          </a:p>
        </p:txBody>
      </p:sp>
    </p:spTree>
    <p:extLst>
      <p:ext uri="{BB962C8B-B14F-4D97-AF65-F5344CB8AC3E}">
        <p14:creationId xmlns:p14="http://schemas.microsoft.com/office/powerpoint/2010/main" val="21766400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26</a:t>
            </a:fld>
            <a:endParaRPr lang="en-CA"/>
          </a:p>
        </p:txBody>
      </p:sp>
    </p:spTree>
    <p:extLst>
      <p:ext uri="{BB962C8B-B14F-4D97-AF65-F5344CB8AC3E}">
        <p14:creationId xmlns:p14="http://schemas.microsoft.com/office/powerpoint/2010/main" val="10468725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27</a:t>
            </a:fld>
            <a:endParaRPr lang="en-CA"/>
          </a:p>
        </p:txBody>
      </p:sp>
    </p:spTree>
    <p:extLst>
      <p:ext uri="{BB962C8B-B14F-4D97-AF65-F5344CB8AC3E}">
        <p14:creationId xmlns:p14="http://schemas.microsoft.com/office/powerpoint/2010/main" val="9472132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29</a:t>
            </a:fld>
            <a:endParaRPr lang="en-CA"/>
          </a:p>
        </p:txBody>
      </p:sp>
    </p:spTree>
    <p:extLst>
      <p:ext uri="{BB962C8B-B14F-4D97-AF65-F5344CB8AC3E}">
        <p14:creationId xmlns:p14="http://schemas.microsoft.com/office/powerpoint/2010/main" val="2590542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33</a:t>
            </a:fld>
            <a:endParaRPr lang="en-CA"/>
          </a:p>
        </p:txBody>
      </p:sp>
    </p:spTree>
    <p:extLst>
      <p:ext uri="{BB962C8B-B14F-4D97-AF65-F5344CB8AC3E}">
        <p14:creationId xmlns:p14="http://schemas.microsoft.com/office/powerpoint/2010/main" val="23448438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38</a:t>
            </a:fld>
            <a:endParaRPr lang="en-CA"/>
          </a:p>
        </p:txBody>
      </p:sp>
    </p:spTree>
    <p:extLst>
      <p:ext uri="{BB962C8B-B14F-4D97-AF65-F5344CB8AC3E}">
        <p14:creationId xmlns:p14="http://schemas.microsoft.com/office/powerpoint/2010/main" val="28507676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42</a:t>
            </a:fld>
            <a:endParaRPr lang="en-CA"/>
          </a:p>
        </p:txBody>
      </p:sp>
    </p:spTree>
    <p:extLst>
      <p:ext uri="{BB962C8B-B14F-4D97-AF65-F5344CB8AC3E}">
        <p14:creationId xmlns:p14="http://schemas.microsoft.com/office/powerpoint/2010/main" val="3189669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43</a:t>
            </a:fld>
            <a:endParaRPr lang="en-CA"/>
          </a:p>
        </p:txBody>
      </p:sp>
    </p:spTree>
    <p:extLst>
      <p:ext uri="{BB962C8B-B14F-4D97-AF65-F5344CB8AC3E}">
        <p14:creationId xmlns:p14="http://schemas.microsoft.com/office/powerpoint/2010/main" val="6851736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44</a:t>
            </a:fld>
            <a:endParaRPr lang="en-CA"/>
          </a:p>
        </p:txBody>
      </p:sp>
    </p:spTree>
    <p:extLst>
      <p:ext uri="{BB962C8B-B14F-4D97-AF65-F5344CB8AC3E}">
        <p14:creationId xmlns:p14="http://schemas.microsoft.com/office/powerpoint/2010/main" val="354888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4B2E0-B9B7-BF6C-DBE4-C37EFA59E0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364F75-6A06-806C-5A60-1B7986DAF2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4E13F6-D296-CE04-65D9-9D03C07F8ACF}"/>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207606EB-B101-44A0-0AEF-7DDBB305F37D}"/>
              </a:ext>
            </a:extLst>
          </p:cNvPr>
          <p:cNvSpPr>
            <a:spLocks noGrp="1"/>
          </p:cNvSpPr>
          <p:nvPr>
            <p:ph type="sldNum" sz="quarter" idx="5"/>
          </p:nvPr>
        </p:nvSpPr>
        <p:spPr/>
        <p:txBody>
          <a:bodyPr/>
          <a:lstStyle/>
          <a:p>
            <a:fld id="{70B9AD1D-FD45-43DC-AD6A-9A861A4F7B4E}" type="slidenum">
              <a:rPr lang="en-CA" smtClean="0"/>
              <a:t>3</a:t>
            </a:fld>
            <a:endParaRPr lang="en-CA"/>
          </a:p>
        </p:txBody>
      </p:sp>
    </p:spTree>
    <p:extLst>
      <p:ext uri="{BB962C8B-B14F-4D97-AF65-F5344CB8AC3E}">
        <p14:creationId xmlns:p14="http://schemas.microsoft.com/office/powerpoint/2010/main" val="2251343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1E11C-2674-8313-B70A-87858DD875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F23A07-3EDC-0DBC-38C1-F57E233E0B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EF292E-46EF-3D1A-4498-AFFDE75E7BF4}"/>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1FDF9D7F-F5F4-BD09-6334-7D6A8B04E34A}"/>
              </a:ext>
            </a:extLst>
          </p:cNvPr>
          <p:cNvSpPr>
            <a:spLocks noGrp="1"/>
          </p:cNvSpPr>
          <p:nvPr>
            <p:ph type="sldNum" sz="quarter" idx="5"/>
          </p:nvPr>
        </p:nvSpPr>
        <p:spPr/>
        <p:txBody>
          <a:bodyPr/>
          <a:lstStyle/>
          <a:p>
            <a:fld id="{70B9AD1D-FD45-43DC-AD6A-9A861A4F7B4E}" type="slidenum">
              <a:rPr lang="en-CA" smtClean="0"/>
              <a:t>4</a:t>
            </a:fld>
            <a:endParaRPr lang="en-CA"/>
          </a:p>
        </p:txBody>
      </p:sp>
    </p:spTree>
    <p:extLst>
      <p:ext uri="{BB962C8B-B14F-4D97-AF65-F5344CB8AC3E}">
        <p14:creationId xmlns:p14="http://schemas.microsoft.com/office/powerpoint/2010/main" val="898795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ffectLst/>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70B9AD1D-FD45-43DC-AD6A-9A861A4F7B4E}" type="slidenum">
              <a:rPr lang="en-CA" smtClean="0"/>
              <a:t>5</a:t>
            </a:fld>
            <a:endParaRPr lang="en-CA"/>
          </a:p>
        </p:txBody>
      </p:sp>
    </p:spTree>
    <p:extLst>
      <p:ext uri="{BB962C8B-B14F-4D97-AF65-F5344CB8AC3E}">
        <p14:creationId xmlns:p14="http://schemas.microsoft.com/office/powerpoint/2010/main" val="1583515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a:p>
            <a:endParaRPr lang="en-US" b="0" i="0" dirty="0">
              <a:solidFill>
                <a:srgbClr val="666666"/>
              </a:solidFill>
              <a:effectLst/>
              <a:latin typeface="open sans" panose="020B0606030504020204" pitchFamily="34" charset="0"/>
            </a:endParaRPr>
          </a:p>
          <a:p>
            <a:endParaRPr lang="en-US" b="0" i="0" dirty="0">
              <a:solidFill>
                <a:srgbClr val="666666"/>
              </a:solidFill>
              <a:effectLst/>
              <a:latin typeface="open sans" panose="020B0606030504020204" pitchFamily="34" charset="0"/>
            </a:endParaRPr>
          </a:p>
          <a:p>
            <a:endParaRPr lang="en-US" b="0" i="0" dirty="0">
              <a:solidFill>
                <a:srgbClr val="666666"/>
              </a:solidFill>
              <a:effectLst/>
              <a:latin typeface="open sans" panose="020B0606030504020204" pitchFamily="34" charset="0"/>
            </a:endParaRP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46464A"/>
              </a:solidFill>
              <a:effectLst/>
              <a:latin typeface="Inter"/>
            </a:endParaRPr>
          </a:p>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6</a:t>
            </a:fld>
            <a:endParaRPr lang="en-CA"/>
          </a:p>
        </p:txBody>
      </p:sp>
    </p:spTree>
    <p:extLst>
      <p:ext uri="{BB962C8B-B14F-4D97-AF65-F5344CB8AC3E}">
        <p14:creationId xmlns:p14="http://schemas.microsoft.com/office/powerpoint/2010/main" val="2154058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666666"/>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666666"/>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7</a:t>
            </a:fld>
            <a:endParaRPr lang="en-CA"/>
          </a:p>
        </p:txBody>
      </p:sp>
    </p:spTree>
    <p:extLst>
      <p:ext uri="{BB962C8B-B14F-4D97-AF65-F5344CB8AC3E}">
        <p14:creationId xmlns:p14="http://schemas.microsoft.com/office/powerpoint/2010/main" val="2728118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8</a:t>
            </a:fld>
            <a:endParaRPr lang="en-CA"/>
          </a:p>
        </p:txBody>
      </p:sp>
    </p:spTree>
    <p:extLst>
      <p:ext uri="{BB962C8B-B14F-4D97-AF65-F5344CB8AC3E}">
        <p14:creationId xmlns:p14="http://schemas.microsoft.com/office/powerpoint/2010/main" val="3173981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B9AD1D-FD45-43DC-AD6A-9A861A4F7B4E}" type="slidenum">
              <a:rPr lang="en-CA" smtClean="0"/>
              <a:t>9</a:t>
            </a:fld>
            <a:endParaRPr lang="en-CA"/>
          </a:p>
        </p:txBody>
      </p:sp>
    </p:spTree>
    <p:extLst>
      <p:ext uri="{BB962C8B-B14F-4D97-AF65-F5344CB8AC3E}">
        <p14:creationId xmlns:p14="http://schemas.microsoft.com/office/powerpoint/2010/main" val="2240679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7AF2-544D-6A19-7CFF-4A06A5D8EC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E6995DB-D39A-DE90-FCA2-E15151D9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025CA6F-3009-B1E8-7593-E1E89CE03714}"/>
              </a:ext>
            </a:extLst>
          </p:cNvPr>
          <p:cNvSpPr>
            <a:spLocks noGrp="1"/>
          </p:cNvSpPr>
          <p:nvPr>
            <p:ph type="dt" sz="half" idx="10"/>
          </p:nvPr>
        </p:nvSpPr>
        <p:spPr/>
        <p:txBody>
          <a:bodyPr/>
          <a:lstStyle/>
          <a:p>
            <a:fld id="{08F049B5-AC17-433C-A1F5-FEF3AF88B3A8}" type="datetime1">
              <a:rPr lang="en-CA" smtClean="0"/>
              <a:t>2025-04-11</a:t>
            </a:fld>
            <a:endParaRPr lang="en-CA"/>
          </a:p>
        </p:txBody>
      </p:sp>
      <p:sp>
        <p:nvSpPr>
          <p:cNvPr id="5" name="Footer Placeholder 4">
            <a:extLst>
              <a:ext uri="{FF2B5EF4-FFF2-40B4-BE49-F238E27FC236}">
                <a16:creationId xmlns:a16="http://schemas.microsoft.com/office/drawing/2014/main" id="{A5EDE484-AB8A-E56C-CFE7-CE6D1224CED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8919C28-CE82-EFCE-DCA9-BCA79E400FA2}"/>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79756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399F8-85DE-9F8E-DA26-FF0E7348266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DCDA99B-9D28-A46B-8A10-2E8D90B9AB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693DE54-0A69-513B-DF19-0FC24868C001}"/>
              </a:ext>
            </a:extLst>
          </p:cNvPr>
          <p:cNvSpPr>
            <a:spLocks noGrp="1"/>
          </p:cNvSpPr>
          <p:nvPr>
            <p:ph type="dt" sz="half" idx="10"/>
          </p:nvPr>
        </p:nvSpPr>
        <p:spPr/>
        <p:txBody>
          <a:bodyPr/>
          <a:lstStyle/>
          <a:p>
            <a:fld id="{4ED2E133-BC83-4739-952B-136B462AD76F}" type="datetime1">
              <a:rPr lang="en-CA" smtClean="0"/>
              <a:t>2025-04-11</a:t>
            </a:fld>
            <a:endParaRPr lang="en-CA"/>
          </a:p>
        </p:txBody>
      </p:sp>
      <p:sp>
        <p:nvSpPr>
          <p:cNvPr id="5" name="Footer Placeholder 4">
            <a:extLst>
              <a:ext uri="{FF2B5EF4-FFF2-40B4-BE49-F238E27FC236}">
                <a16:creationId xmlns:a16="http://schemas.microsoft.com/office/drawing/2014/main" id="{D56090F2-E256-DB41-3F1F-DBED94FD9D0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F0FA191-7778-D111-1B1C-23E435C7B491}"/>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1018146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4A22D8-4C1C-5223-11C0-63EA6641707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977BE90-BC74-D790-C8D8-532F5CB7A5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A288D7B-1870-0CEE-269E-23EE96F9B85C}"/>
              </a:ext>
            </a:extLst>
          </p:cNvPr>
          <p:cNvSpPr>
            <a:spLocks noGrp="1"/>
          </p:cNvSpPr>
          <p:nvPr>
            <p:ph type="dt" sz="half" idx="10"/>
          </p:nvPr>
        </p:nvSpPr>
        <p:spPr/>
        <p:txBody>
          <a:bodyPr/>
          <a:lstStyle/>
          <a:p>
            <a:fld id="{13E3C6D7-2645-4CD9-A26D-FCD22F742BB0}" type="datetime1">
              <a:rPr lang="en-CA" smtClean="0"/>
              <a:t>2025-04-11</a:t>
            </a:fld>
            <a:endParaRPr lang="en-CA"/>
          </a:p>
        </p:txBody>
      </p:sp>
      <p:sp>
        <p:nvSpPr>
          <p:cNvPr id="5" name="Footer Placeholder 4">
            <a:extLst>
              <a:ext uri="{FF2B5EF4-FFF2-40B4-BE49-F238E27FC236}">
                <a16:creationId xmlns:a16="http://schemas.microsoft.com/office/drawing/2014/main" id="{A2E4E75F-CA47-B3D8-35C1-9BE1D3416B3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4E36743-DE04-7A9C-5DDF-CDF6D194E2B7}"/>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379393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0AEFD-0D63-34CB-177E-5D964B985B8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E8EDBBC-EA63-6CEB-2467-28443207B3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F31F04F-4BC4-0520-1E21-EAF458D2694C}"/>
              </a:ext>
            </a:extLst>
          </p:cNvPr>
          <p:cNvSpPr>
            <a:spLocks noGrp="1"/>
          </p:cNvSpPr>
          <p:nvPr>
            <p:ph type="dt" sz="half" idx="10"/>
          </p:nvPr>
        </p:nvSpPr>
        <p:spPr/>
        <p:txBody>
          <a:bodyPr/>
          <a:lstStyle/>
          <a:p>
            <a:fld id="{D0DE5BF7-533F-4DA5-8DD5-605D6AFFDF6C}" type="datetime1">
              <a:rPr lang="en-CA" smtClean="0"/>
              <a:t>2025-04-11</a:t>
            </a:fld>
            <a:endParaRPr lang="en-CA"/>
          </a:p>
        </p:txBody>
      </p:sp>
      <p:sp>
        <p:nvSpPr>
          <p:cNvPr id="5" name="Footer Placeholder 4">
            <a:extLst>
              <a:ext uri="{FF2B5EF4-FFF2-40B4-BE49-F238E27FC236}">
                <a16:creationId xmlns:a16="http://schemas.microsoft.com/office/drawing/2014/main" id="{44B1548F-FB08-D020-1936-ADBF30771C6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18737A-44C9-349E-229C-BE134211402B}"/>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1377839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BBB5-AFF3-0B88-0877-7D34436053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BFE7FA-9396-FB1A-B546-6E1EC6B311C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A66226-C4CA-0E5D-C4BE-AF7D6E6CA3C2}"/>
              </a:ext>
            </a:extLst>
          </p:cNvPr>
          <p:cNvSpPr>
            <a:spLocks noGrp="1"/>
          </p:cNvSpPr>
          <p:nvPr>
            <p:ph type="dt" sz="half" idx="10"/>
          </p:nvPr>
        </p:nvSpPr>
        <p:spPr/>
        <p:txBody>
          <a:bodyPr/>
          <a:lstStyle/>
          <a:p>
            <a:fld id="{B7093D84-0588-49FA-8DE2-77671825EBE1}" type="datetime1">
              <a:rPr lang="en-CA" smtClean="0"/>
              <a:t>2025-04-11</a:t>
            </a:fld>
            <a:endParaRPr lang="en-CA"/>
          </a:p>
        </p:txBody>
      </p:sp>
      <p:sp>
        <p:nvSpPr>
          <p:cNvPr id="5" name="Footer Placeholder 4">
            <a:extLst>
              <a:ext uri="{FF2B5EF4-FFF2-40B4-BE49-F238E27FC236}">
                <a16:creationId xmlns:a16="http://schemas.microsoft.com/office/drawing/2014/main" id="{73A71EE3-400F-6FDC-C8FA-819FCFC2FB1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8D21BBC-7E87-948E-AA21-CD923C2091B9}"/>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231838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A04AC-EEF5-2AE0-8C80-44DA87A29DA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2697F1B-BC9B-D873-E09F-9E7AAD4F3C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82C7D9F-A342-4B70-F03D-59612DA344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BCBB249-49A9-FA9C-6C89-043F7DB439EE}"/>
              </a:ext>
            </a:extLst>
          </p:cNvPr>
          <p:cNvSpPr>
            <a:spLocks noGrp="1"/>
          </p:cNvSpPr>
          <p:nvPr>
            <p:ph type="dt" sz="half" idx="10"/>
          </p:nvPr>
        </p:nvSpPr>
        <p:spPr/>
        <p:txBody>
          <a:bodyPr/>
          <a:lstStyle/>
          <a:p>
            <a:fld id="{24C09CC8-0462-47D9-B9DB-C63A907125B0}" type="datetime1">
              <a:rPr lang="en-CA" smtClean="0"/>
              <a:t>2025-04-11</a:t>
            </a:fld>
            <a:endParaRPr lang="en-CA"/>
          </a:p>
        </p:txBody>
      </p:sp>
      <p:sp>
        <p:nvSpPr>
          <p:cNvPr id="6" name="Footer Placeholder 5">
            <a:extLst>
              <a:ext uri="{FF2B5EF4-FFF2-40B4-BE49-F238E27FC236}">
                <a16:creationId xmlns:a16="http://schemas.microsoft.com/office/drawing/2014/main" id="{4F14D6E7-18D8-38BE-D973-D36C167683B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9C89C4F-8F7A-4771-F01D-D7900736DF3A}"/>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4218664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72C8D-3455-66B8-BBBE-88CE8289D26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47C1B14-7C04-1D71-2C8F-D7336D8FB8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C79B31-EEE4-D7C7-7897-B5BE5AFAEA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0BE5D8A-19D9-BE17-0897-E8A63C6AA4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E51900-32ED-5023-46F1-B44C2B9B07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D36E6A1-6D72-8611-4C6F-F52942F14B92}"/>
              </a:ext>
            </a:extLst>
          </p:cNvPr>
          <p:cNvSpPr>
            <a:spLocks noGrp="1"/>
          </p:cNvSpPr>
          <p:nvPr>
            <p:ph type="dt" sz="half" idx="10"/>
          </p:nvPr>
        </p:nvSpPr>
        <p:spPr/>
        <p:txBody>
          <a:bodyPr/>
          <a:lstStyle/>
          <a:p>
            <a:fld id="{3F731E56-2878-4569-BDFD-824947FBB601}" type="datetime1">
              <a:rPr lang="en-CA" smtClean="0"/>
              <a:t>2025-04-11</a:t>
            </a:fld>
            <a:endParaRPr lang="en-CA"/>
          </a:p>
        </p:txBody>
      </p:sp>
      <p:sp>
        <p:nvSpPr>
          <p:cNvPr id="8" name="Footer Placeholder 7">
            <a:extLst>
              <a:ext uri="{FF2B5EF4-FFF2-40B4-BE49-F238E27FC236}">
                <a16:creationId xmlns:a16="http://schemas.microsoft.com/office/drawing/2014/main" id="{B9AB2419-52DF-ABAE-6178-FB2773C389C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27E382B-6B29-27CC-B32A-6AF43316EBA0}"/>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1858296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975F1-37FD-604B-E7E9-198A772E5E0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B41D307-E201-1D40-5D67-34E71CD113A0}"/>
              </a:ext>
            </a:extLst>
          </p:cNvPr>
          <p:cNvSpPr>
            <a:spLocks noGrp="1"/>
          </p:cNvSpPr>
          <p:nvPr>
            <p:ph type="dt" sz="half" idx="10"/>
          </p:nvPr>
        </p:nvSpPr>
        <p:spPr/>
        <p:txBody>
          <a:bodyPr/>
          <a:lstStyle/>
          <a:p>
            <a:fld id="{928DC5B8-067D-49C8-B2E9-A1680D939EC8}" type="datetime1">
              <a:rPr lang="en-CA" smtClean="0"/>
              <a:t>2025-04-11</a:t>
            </a:fld>
            <a:endParaRPr lang="en-CA"/>
          </a:p>
        </p:txBody>
      </p:sp>
      <p:sp>
        <p:nvSpPr>
          <p:cNvPr id="4" name="Footer Placeholder 3">
            <a:extLst>
              <a:ext uri="{FF2B5EF4-FFF2-40B4-BE49-F238E27FC236}">
                <a16:creationId xmlns:a16="http://schemas.microsoft.com/office/drawing/2014/main" id="{E34BFCC1-E14B-9D86-736D-BF4ACA27FF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882B683C-3C66-C0E4-7967-4226567C0DDA}"/>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3958082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3F42C3-9DBE-5355-4A4E-E935F3200244}"/>
              </a:ext>
            </a:extLst>
          </p:cNvPr>
          <p:cNvSpPr>
            <a:spLocks noGrp="1"/>
          </p:cNvSpPr>
          <p:nvPr>
            <p:ph type="dt" sz="half" idx="10"/>
          </p:nvPr>
        </p:nvSpPr>
        <p:spPr/>
        <p:txBody>
          <a:bodyPr/>
          <a:lstStyle/>
          <a:p>
            <a:fld id="{1D328C00-EAB6-4251-8E8D-077B749142C3}" type="datetime1">
              <a:rPr lang="en-CA" smtClean="0"/>
              <a:t>2025-04-11</a:t>
            </a:fld>
            <a:endParaRPr lang="en-CA"/>
          </a:p>
        </p:txBody>
      </p:sp>
      <p:sp>
        <p:nvSpPr>
          <p:cNvPr id="3" name="Footer Placeholder 2">
            <a:extLst>
              <a:ext uri="{FF2B5EF4-FFF2-40B4-BE49-F238E27FC236}">
                <a16:creationId xmlns:a16="http://schemas.microsoft.com/office/drawing/2014/main" id="{8C3FA601-E13E-678C-70DE-80F168DE16B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E558BB1-D7F1-1588-BE5F-F01A22117371}"/>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163047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9428-5775-5846-5086-67A35E784D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B1E97CA-1D20-08FE-B620-BD5AAC86EB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D0B8514-04C2-4C59-A4DB-7BDC0344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318535-9473-E44F-FE6D-012F614C3904}"/>
              </a:ext>
            </a:extLst>
          </p:cNvPr>
          <p:cNvSpPr>
            <a:spLocks noGrp="1"/>
          </p:cNvSpPr>
          <p:nvPr>
            <p:ph type="dt" sz="half" idx="10"/>
          </p:nvPr>
        </p:nvSpPr>
        <p:spPr/>
        <p:txBody>
          <a:bodyPr/>
          <a:lstStyle/>
          <a:p>
            <a:fld id="{E5E7B8A1-7013-46CB-ACCA-E00E57873B45}" type="datetime1">
              <a:rPr lang="en-CA" smtClean="0"/>
              <a:t>2025-04-11</a:t>
            </a:fld>
            <a:endParaRPr lang="en-CA"/>
          </a:p>
        </p:txBody>
      </p:sp>
      <p:sp>
        <p:nvSpPr>
          <p:cNvPr id="6" name="Footer Placeholder 5">
            <a:extLst>
              <a:ext uri="{FF2B5EF4-FFF2-40B4-BE49-F238E27FC236}">
                <a16:creationId xmlns:a16="http://schemas.microsoft.com/office/drawing/2014/main" id="{32520C09-4985-3E0D-8D18-D00C7A9FCF9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99F83CC-273A-A387-2E74-E9AE11481FF1}"/>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2241890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900E4-3DDE-457B-D41F-32DBAE6D73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0F60E8A-526B-BAA9-3CBF-0D94EC7223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3C261D2-58BB-7F49-A1C1-6A80CA685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07BCC1-027F-0E11-F5A2-756454DF2593}"/>
              </a:ext>
            </a:extLst>
          </p:cNvPr>
          <p:cNvSpPr>
            <a:spLocks noGrp="1"/>
          </p:cNvSpPr>
          <p:nvPr>
            <p:ph type="dt" sz="half" idx="10"/>
          </p:nvPr>
        </p:nvSpPr>
        <p:spPr/>
        <p:txBody>
          <a:bodyPr/>
          <a:lstStyle/>
          <a:p>
            <a:fld id="{462F2630-DC0D-40FE-9F58-07268AE5373A}" type="datetime1">
              <a:rPr lang="en-CA" smtClean="0"/>
              <a:t>2025-04-11</a:t>
            </a:fld>
            <a:endParaRPr lang="en-CA"/>
          </a:p>
        </p:txBody>
      </p:sp>
      <p:sp>
        <p:nvSpPr>
          <p:cNvPr id="6" name="Footer Placeholder 5">
            <a:extLst>
              <a:ext uri="{FF2B5EF4-FFF2-40B4-BE49-F238E27FC236}">
                <a16:creationId xmlns:a16="http://schemas.microsoft.com/office/drawing/2014/main" id="{817E823A-A60F-FC25-F8FA-EE35A3BCA6D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A2FF30C-1639-3DCF-3D1C-18771D2925BD}"/>
              </a:ext>
            </a:extLst>
          </p:cNvPr>
          <p:cNvSpPr>
            <a:spLocks noGrp="1"/>
          </p:cNvSpPr>
          <p:nvPr>
            <p:ph type="sldNum" sz="quarter" idx="12"/>
          </p:nvPr>
        </p:nvSpPr>
        <p:spPr/>
        <p:txBody>
          <a:bodyPr/>
          <a:lstStyle/>
          <a:p>
            <a:fld id="{77F39F2A-F1BF-43DB-972B-17A5AE2D78D3}" type="slidenum">
              <a:rPr lang="en-CA" smtClean="0"/>
              <a:t>‹#›</a:t>
            </a:fld>
            <a:endParaRPr lang="en-CA"/>
          </a:p>
        </p:txBody>
      </p:sp>
    </p:spTree>
    <p:extLst>
      <p:ext uri="{BB962C8B-B14F-4D97-AF65-F5344CB8AC3E}">
        <p14:creationId xmlns:p14="http://schemas.microsoft.com/office/powerpoint/2010/main" val="27963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983E0C-9E72-4EA5-30E5-23ACE0AB48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EE1EC86-A6B0-665D-CC8B-3A1C847F5A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03667D1-9947-B901-DBBE-1C6CEBB81E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912B57D-E913-4EE7-926A-758251BA6684}" type="datetime1">
              <a:rPr lang="en-CA" smtClean="0"/>
              <a:t>2025-04-11</a:t>
            </a:fld>
            <a:endParaRPr lang="en-CA"/>
          </a:p>
        </p:txBody>
      </p:sp>
      <p:sp>
        <p:nvSpPr>
          <p:cNvPr id="5" name="Footer Placeholder 4">
            <a:extLst>
              <a:ext uri="{FF2B5EF4-FFF2-40B4-BE49-F238E27FC236}">
                <a16:creationId xmlns:a16="http://schemas.microsoft.com/office/drawing/2014/main" id="{51351E9D-170C-7552-D872-73BD8A9E5E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4AED515E-CDD9-FA74-649D-C4E461499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7F39F2A-F1BF-43DB-972B-17A5AE2D78D3}" type="slidenum">
              <a:rPr lang="en-CA" smtClean="0"/>
              <a:t>‹#›</a:t>
            </a:fld>
            <a:endParaRPr lang="en-CA"/>
          </a:p>
        </p:txBody>
      </p:sp>
    </p:spTree>
    <p:extLst>
      <p:ext uri="{BB962C8B-B14F-4D97-AF65-F5344CB8AC3E}">
        <p14:creationId xmlns:p14="http://schemas.microsoft.com/office/powerpoint/2010/main" val="1560621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bclaws.gov.bc.ca/civix/document/id/complete/statreg/96385_0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533"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www.bclaws.gov.bc.ca/civix/document/id/bills/billsprevious/3rd42nd:gov36-3#section335"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346" TargetMode="External"/><Relationship Id="rId2" Type="http://schemas.openxmlformats.org/officeDocument/2006/relationships/hyperlink" Target="https://www.bclaws.gov.bc.ca/civix/document/id/complete/statreg/96183_01#section17" TargetMode="Externa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345" TargetMode="External"/><Relationship Id="rId5" Type="http://schemas.openxmlformats.org/officeDocument/2006/relationships/hyperlink" Target="https://www.bclaws.gov.bc.ca/civix/document/id/bills/billsprevious/3rd42nd:gov36-3#section344" TargetMode="External"/><Relationship Id="rId4" Type="http://schemas.openxmlformats.org/officeDocument/2006/relationships/hyperlink" Target="https://www.bclaws.gov.bc.ca/civix/document/id/bills/billsprevious/3rd42nd:gov36-3#section343"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514" TargetMode="External"/><Relationship Id="rId2" Type="http://schemas.openxmlformats.org/officeDocument/2006/relationships/hyperlink" Target="https://www.bclaws.gov.bc.ca/civix/document/id/bills/billsprevious/3rd42nd:gov36-3#section70" TargetMode="External"/><Relationship Id="rId1" Type="http://schemas.openxmlformats.org/officeDocument/2006/relationships/slideLayout" Target="../slideLayouts/slideLayout2.xml"/><Relationship Id="rId4" Type="http://schemas.openxmlformats.org/officeDocument/2006/relationships/hyperlink" Target="https://www.bclaws.gov.bc.ca/civix/document/id/bills/billsprevious/3rd42nd:gov36-3#section11"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0" TargetMode="External"/><Relationship Id="rId7" Type="http://schemas.openxmlformats.org/officeDocument/2006/relationships/hyperlink" Target="https://www.bclaws.gov.bc.ca/civix/document/id/bills/billsprevious/3rd42nd:gov36-3#section67" TargetMode="External"/><Relationship Id="rId2" Type="http://schemas.openxmlformats.org/officeDocument/2006/relationships/hyperlink" Target="https://www.bclaws.gov.bc.ca/civix/document/id/bills/billsprevious/3rd42nd:gov36-3#section72" TargetMode="Externa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49" TargetMode="External"/><Relationship Id="rId5" Type="http://schemas.openxmlformats.org/officeDocument/2006/relationships/hyperlink" Target="https://www.bclaws.gov.bc.ca/civix/document/id/bills/billsprevious/3rd42nd:gov36-3#section73" TargetMode="External"/><Relationship Id="rId4" Type="http://schemas.openxmlformats.org/officeDocument/2006/relationships/hyperlink" Target="https://www.bclaws.gov.bc.ca/civix/document/id/bills/billsprevious/3rd42nd:gov36-3#section361"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0" TargetMode="External"/><Relationship Id="rId7" Type="http://schemas.openxmlformats.org/officeDocument/2006/relationships/hyperlink" Target="https://www.bclaws.gov.bc.ca/civix/document/id/bills/billsprevious/3rd42nd:gov36-3#section67" TargetMode="External"/><Relationship Id="rId2" Type="http://schemas.openxmlformats.org/officeDocument/2006/relationships/hyperlink" Target="https://www.bclaws.gov.bc.ca/civix/document/id/bills/billsprevious/3rd42nd:gov36-3#section72" TargetMode="Externa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49" TargetMode="External"/><Relationship Id="rId5" Type="http://schemas.openxmlformats.org/officeDocument/2006/relationships/hyperlink" Target="https://www.bclaws.gov.bc.ca/civix/document/id/bills/billsprevious/3rd42nd:gov36-3#section73" TargetMode="External"/><Relationship Id="rId4" Type="http://schemas.openxmlformats.org/officeDocument/2006/relationships/hyperlink" Target="https://www.bclaws.gov.bc.ca/civix/document/id/bills/billsprevious/3rd42nd:gov36-3#section361"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517"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85" TargetMode="External"/><Relationship Id="rId4" Type="http://schemas.openxmlformats.org/officeDocument/2006/relationships/hyperlink" Target="https://www.bclaws.gov.bc.ca/civix/document/id/bills/billsprevious/3rd42nd:gov36-3#section7"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153" TargetMode="External"/><Relationship Id="rId2" Type="http://schemas.openxmlformats.org/officeDocument/2006/relationships/hyperlink" Target="https://www.bclaws.gov.bc.ca/civix/document/id/bills/billsprevious/3rd42nd:gov36-3#section122" TargetMode="Externa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259" TargetMode="External"/><Relationship Id="rId4" Type="http://schemas.openxmlformats.org/officeDocument/2006/relationships/hyperlink" Target="https://www.bclaws.gov.bc.ca/civix/document/id/bills/billsprevious/3rd42nd:gov36-3#section225"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bclaws.gov.bc.ca/civix/document/id/bills/billsprevious/3rd42nd:gov36-3#section512"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89" TargetMode="External"/><Relationship Id="rId2" Type="http://schemas.openxmlformats.org/officeDocument/2006/relationships/hyperlink" Target="https://www.bclaws.gov.bc.ca/civix/document/id/complete/statreg/03077_01#section33" TargetMode="Externa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400" TargetMode="External"/><Relationship Id="rId4" Type="http://schemas.openxmlformats.org/officeDocument/2006/relationships/hyperlink" Target="https://www.bclaws.gov.bc.ca/civix/document/id/bills/billsprevious/3rd42nd:gov36-3#section399"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n.org/ruleoflaw/rule-of-law-and-human-righ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un.org/ruleoflaw/files/2004%20report.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7" name="Rectangle 26">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2AB249-8C78-D122-F997-6895BD7B49BD}"/>
              </a:ext>
            </a:extLst>
          </p:cNvPr>
          <p:cNvSpPr>
            <a:spLocks noGrp="1"/>
          </p:cNvSpPr>
          <p:nvPr>
            <p:ph type="title"/>
          </p:nvPr>
        </p:nvSpPr>
        <p:spPr>
          <a:xfrm>
            <a:off x="1043631" y="809898"/>
            <a:ext cx="9942716" cy="1554480"/>
          </a:xfrm>
        </p:spPr>
        <p:txBody>
          <a:bodyPr anchor="ctr">
            <a:normAutofit/>
          </a:bodyPr>
          <a:lstStyle/>
          <a:p>
            <a:r>
              <a:rPr lang="en-CA" sz="4800"/>
              <a:t>Legislating Totalitarianism in British Columbia</a:t>
            </a:r>
          </a:p>
        </p:txBody>
      </p:sp>
      <p:sp>
        <p:nvSpPr>
          <p:cNvPr id="3" name="Content Placeholder 2">
            <a:extLst>
              <a:ext uri="{FF2B5EF4-FFF2-40B4-BE49-F238E27FC236}">
                <a16:creationId xmlns:a16="http://schemas.microsoft.com/office/drawing/2014/main" id="{26A73490-2986-E285-FB0E-294571FFECD5}"/>
              </a:ext>
            </a:extLst>
          </p:cNvPr>
          <p:cNvSpPr>
            <a:spLocks noGrp="1"/>
          </p:cNvSpPr>
          <p:nvPr>
            <p:ph idx="1"/>
          </p:nvPr>
        </p:nvSpPr>
        <p:spPr>
          <a:xfrm>
            <a:off x="1045028" y="3017522"/>
            <a:ext cx="9941319" cy="3124658"/>
          </a:xfrm>
        </p:spPr>
        <p:txBody>
          <a:bodyPr anchor="ctr">
            <a:normAutofit fontScale="85000" lnSpcReduction="10000"/>
          </a:bodyPr>
          <a:lstStyle/>
          <a:p>
            <a:endParaRPr lang="en-CA" sz="1300" dirty="0"/>
          </a:p>
          <a:p>
            <a:endParaRPr lang="en-CA" sz="1300" dirty="0"/>
          </a:p>
          <a:p>
            <a:r>
              <a:rPr lang="en-CA" sz="2400" dirty="0"/>
              <a:t>Emergency and Disaster Management Act</a:t>
            </a:r>
          </a:p>
          <a:p>
            <a:r>
              <a:rPr lang="en-CA" sz="2400" dirty="0"/>
              <a:t>Health Professions and Occupations Act</a:t>
            </a:r>
          </a:p>
          <a:p>
            <a:r>
              <a:rPr lang="en-CA" sz="2400" dirty="0"/>
              <a:t>Legal Professions Act</a:t>
            </a:r>
          </a:p>
          <a:p>
            <a:endParaRPr lang="en-CA" sz="1300" dirty="0"/>
          </a:p>
          <a:p>
            <a:pPr fontAlgn="base">
              <a:buNone/>
            </a:pPr>
            <a:r>
              <a:rPr lang="en-GB" sz="1300" dirty="0">
                <a:effectLst/>
              </a:rPr>
              <a:t>        </a:t>
            </a:r>
            <a:r>
              <a:rPr lang="en-GB" sz="1800" dirty="0">
                <a:effectLst/>
              </a:rPr>
              <a:t>These slides were hastily put together, for a CCCA roundtable presentation (on very short notice) by Dr. Matthew Cockle. Some slides have been borrowed, with permission, from HPOA slides provided by Gail Davidson. Information presented and synthesized  in these slides represents Dr. Cockle's understanding</a:t>
            </a:r>
            <a:r>
              <a:rPr lang="en-GB" sz="1800" dirty="0"/>
              <a:t> </a:t>
            </a:r>
            <a:r>
              <a:rPr lang="en-GB" sz="1800" dirty="0">
                <a:effectLst/>
              </a:rPr>
              <a:t>of materials and insights gained through articles, private discussions, and public presentations on the topics concerned including those by Gail Davidson, Paul Jaffe,  Gloria Nardi-Bell, and Liam Sturgess. The analyses and opinions are those of Dr. Cockle.</a:t>
            </a:r>
            <a:br>
              <a:rPr lang="en-GB" sz="1800" dirty="0">
                <a:effectLst/>
              </a:rPr>
            </a:br>
            <a:endParaRPr lang="en-GB" sz="1800" dirty="0">
              <a:effectLst/>
            </a:endParaRPr>
          </a:p>
          <a:p>
            <a:pPr marL="0" indent="0">
              <a:buNone/>
            </a:pPr>
            <a:endParaRPr lang="en-CA" sz="1800" dirty="0"/>
          </a:p>
          <a:p>
            <a:endParaRPr lang="en-CA" sz="1300" dirty="0"/>
          </a:p>
        </p:txBody>
      </p:sp>
      <p:cxnSp>
        <p:nvCxnSpPr>
          <p:cNvPr id="33" name="Straight Connector 32">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2CD2E0F3-35AA-2ABA-05DC-980794D79CA3}"/>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a:pPr>
                <a:spcAft>
                  <a:spcPts val="600"/>
                </a:spcAft>
              </a:pPr>
              <a:t>1</a:t>
            </a:fld>
            <a:endParaRPr lang="en-CA"/>
          </a:p>
        </p:txBody>
      </p:sp>
    </p:spTree>
    <p:extLst>
      <p:ext uri="{BB962C8B-B14F-4D97-AF65-F5344CB8AC3E}">
        <p14:creationId xmlns:p14="http://schemas.microsoft.com/office/powerpoint/2010/main" val="1981752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B327C8-9AEB-92DF-363E-9585E255ADCF}"/>
              </a:ext>
            </a:extLst>
          </p:cNvPr>
          <p:cNvSpPr>
            <a:spLocks noGrp="1"/>
          </p:cNvSpPr>
          <p:nvPr>
            <p:ph type="title"/>
          </p:nvPr>
        </p:nvSpPr>
        <p:spPr>
          <a:xfrm>
            <a:off x="1282963" y="1238080"/>
            <a:ext cx="9849751" cy="1349671"/>
          </a:xfrm>
        </p:spPr>
        <p:txBody>
          <a:bodyPr anchor="b">
            <a:normAutofit fontScale="90000"/>
          </a:bodyPr>
          <a:lstStyle/>
          <a:p>
            <a:r>
              <a:rPr lang="en-CA" sz="4200" dirty="0"/>
              <a:t>1) Administrative Law Principles</a:t>
            </a:r>
            <a:br>
              <a:rPr lang="en-CA" sz="4200" dirty="0"/>
            </a:br>
            <a:r>
              <a:rPr lang="en-CA" sz="4200" dirty="0"/>
              <a:t>	how are these being used? 				        </a:t>
            </a:r>
          </a:p>
        </p:txBody>
      </p:sp>
      <p:sp>
        <p:nvSpPr>
          <p:cNvPr id="3" name="Content Placeholder 2">
            <a:extLst>
              <a:ext uri="{FF2B5EF4-FFF2-40B4-BE49-F238E27FC236}">
                <a16:creationId xmlns:a16="http://schemas.microsoft.com/office/drawing/2014/main" id="{613E0010-2453-DE93-F42E-2E5E4D9275F8}"/>
              </a:ext>
            </a:extLst>
          </p:cNvPr>
          <p:cNvSpPr>
            <a:spLocks noGrp="1"/>
          </p:cNvSpPr>
          <p:nvPr>
            <p:ph idx="1"/>
          </p:nvPr>
        </p:nvSpPr>
        <p:spPr>
          <a:xfrm>
            <a:off x="1289304" y="2902913"/>
            <a:ext cx="9849751" cy="3032168"/>
          </a:xfrm>
        </p:spPr>
        <p:txBody>
          <a:bodyPr anchor="ctr">
            <a:normAutofit/>
          </a:bodyPr>
          <a:lstStyle/>
          <a:p>
            <a:r>
              <a:rPr lang="en-CA" sz="2000" dirty="0"/>
              <a:t>Administrative law principles have been used to bypass the Charter, </a:t>
            </a:r>
          </a:p>
          <a:p>
            <a:pPr lvl="1"/>
            <a:endParaRPr lang="en-CA" sz="2000" dirty="0"/>
          </a:p>
          <a:p>
            <a:pPr marL="457200" lvl="1" indent="0">
              <a:buNone/>
            </a:pPr>
            <a:r>
              <a:rPr lang="en-CA" sz="2000" dirty="0"/>
              <a:t>	this is why litigation has failed to achieve remedy for rights violations resulting 	from pandemic policy, even when these clearly involved a breach of 	constitutional law</a:t>
            </a:r>
          </a:p>
        </p:txBody>
      </p:sp>
      <p:sp>
        <p:nvSpPr>
          <p:cNvPr id="4" name="Slide Number Placeholder 3">
            <a:extLst>
              <a:ext uri="{FF2B5EF4-FFF2-40B4-BE49-F238E27FC236}">
                <a16:creationId xmlns:a16="http://schemas.microsoft.com/office/drawing/2014/main" id="{61C8B84A-F048-FFA1-20BC-751901E9DE77}"/>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10</a:t>
            </a:fld>
            <a:endParaRPr lang="en-CA"/>
          </a:p>
        </p:txBody>
      </p:sp>
    </p:spTree>
    <p:extLst>
      <p:ext uri="{BB962C8B-B14F-4D97-AF65-F5344CB8AC3E}">
        <p14:creationId xmlns:p14="http://schemas.microsoft.com/office/powerpoint/2010/main" val="3435731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030DD5-61AD-25D1-E49C-28D80388F62E}"/>
              </a:ext>
            </a:extLst>
          </p:cNvPr>
          <p:cNvSpPr>
            <a:spLocks noGrp="1"/>
          </p:cNvSpPr>
          <p:nvPr>
            <p:ph type="title"/>
          </p:nvPr>
        </p:nvSpPr>
        <p:spPr>
          <a:xfrm>
            <a:off x="1282963" y="1238080"/>
            <a:ext cx="9849751" cy="1349671"/>
          </a:xfrm>
        </p:spPr>
        <p:txBody>
          <a:bodyPr anchor="b">
            <a:normAutofit/>
          </a:bodyPr>
          <a:lstStyle/>
          <a:p>
            <a:r>
              <a:rPr lang="en-CA" sz="3800" dirty="0"/>
              <a:t>2) Administrative Law Principles: </a:t>
            </a:r>
            <a:br>
              <a:rPr lang="en-CA" sz="3800" dirty="0"/>
            </a:br>
            <a:r>
              <a:rPr lang="en-CA" sz="3800" dirty="0"/>
              <a:t>	how are these being used? </a:t>
            </a:r>
          </a:p>
        </p:txBody>
      </p:sp>
      <p:sp>
        <p:nvSpPr>
          <p:cNvPr id="3" name="Content Placeholder 2">
            <a:extLst>
              <a:ext uri="{FF2B5EF4-FFF2-40B4-BE49-F238E27FC236}">
                <a16:creationId xmlns:a16="http://schemas.microsoft.com/office/drawing/2014/main" id="{283F29E5-E610-E27F-522B-AE9F4F8DCF5D}"/>
              </a:ext>
            </a:extLst>
          </p:cNvPr>
          <p:cNvSpPr>
            <a:spLocks noGrp="1"/>
          </p:cNvSpPr>
          <p:nvPr>
            <p:ph idx="1"/>
          </p:nvPr>
        </p:nvSpPr>
        <p:spPr>
          <a:xfrm>
            <a:off x="1289304" y="2902913"/>
            <a:ext cx="9849751" cy="3032168"/>
          </a:xfrm>
        </p:spPr>
        <p:txBody>
          <a:bodyPr anchor="ctr">
            <a:normAutofit/>
          </a:bodyPr>
          <a:lstStyle/>
          <a:p>
            <a:r>
              <a:rPr lang="en-CA" sz="2000" dirty="0"/>
              <a:t>Administrative law principles are being used to insulate administrators from liability for harmful policies they have imposed.</a:t>
            </a:r>
          </a:p>
          <a:p>
            <a:pPr marL="0" indent="0">
              <a:buNone/>
            </a:pPr>
            <a:r>
              <a:rPr lang="en-CA" sz="2000" dirty="0"/>
              <a:t>		</a:t>
            </a:r>
          </a:p>
          <a:p>
            <a:pPr marL="0" indent="0">
              <a:buNone/>
            </a:pPr>
            <a:r>
              <a:rPr lang="en-CA" sz="2000" dirty="0"/>
              <a:t>		the actions of administrators are not subject to the same level of 			scrutiny by the courts as the actions of ministers and other elected 			representatives.</a:t>
            </a:r>
          </a:p>
        </p:txBody>
      </p:sp>
      <p:sp>
        <p:nvSpPr>
          <p:cNvPr id="4" name="Slide Number Placeholder 3">
            <a:extLst>
              <a:ext uri="{FF2B5EF4-FFF2-40B4-BE49-F238E27FC236}">
                <a16:creationId xmlns:a16="http://schemas.microsoft.com/office/drawing/2014/main" id="{BB7788DE-9D9D-CDFF-1879-242E063FF692}"/>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11</a:t>
            </a:fld>
            <a:endParaRPr lang="en-CA"/>
          </a:p>
        </p:txBody>
      </p:sp>
    </p:spTree>
    <p:extLst>
      <p:ext uri="{BB962C8B-B14F-4D97-AF65-F5344CB8AC3E}">
        <p14:creationId xmlns:p14="http://schemas.microsoft.com/office/powerpoint/2010/main" val="545723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D9A003-7E4E-9A78-512A-08D793335A68}"/>
              </a:ext>
            </a:extLst>
          </p:cNvPr>
          <p:cNvSpPr>
            <a:spLocks noGrp="1"/>
          </p:cNvSpPr>
          <p:nvPr>
            <p:ph type="title"/>
          </p:nvPr>
        </p:nvSpPr>
        <p:spPr>
          <a:xfrm>
            <a:off x="1282963" y="568412"/>
            <a:ext cx="9849751" cy="1309815"/>
          </a:xfrm>
        </p:spPr>
        <p:txBody>
          <a:bodyPr anchor="b">
            <a:normAutofit/>
          </a:bodyPr>
          <a:lstStyle/>
          <a:p>
            <a:r>
              <a:rPr lang="en-CA" sz="5400" dirty="0"/>
              <a:t>Judicial Review</a:t>
            </a:r>
          </a:p>
        </p:txBody>
      </p:sp>
      <p:sp>
        <p:nvSpPr>
          <p:cNvPr id="3" name="Content Placeholder 2">
            <a:extLst>
              <a:ext uri="{FF2B5EF4-FFF2-40B4-BE49-F238E27FC236}">
                <a16:creationId xmlns:a16="http://schemas.microsoft.com/office/drawing/2014/main" id="{F3241870-2F2E-C9D3-B3C7-53DED2B057AE}"/>
              </a:ext>
            </a:extLst>
          </p:cNvPr>
          <p:cNvSpPr>
            <a:spLocks noGrp="1"/>
          </p:cNvSpPr>
          <p:nvPr>
            <p:ph idx="1"/>
          </p:nvPr>
        </p:nvSpPr>
        <p:spPr>
          <a:xfrm>
            <a:off x="1289304" y="2232734"/>
            <a:ext cx="9849751" cy="3702347"/>
          </a:xfrm>
        </p:spPr>
        <p:txBody>
          <a:bodyPr anchor="ctr">
            <a:normAutofit/>
          </a:bodyPr>
          <a:lstStyle/>
          <a:p>
            <a:r>
              <a:rPr lang="en-CA" sz="2000" dirty="0"/>
              <a:t>“Administrative law principles have been applied to protect the decisions of administrators or delegated authorities within the administrative state. </a:t>
            </a:r>
          </a:p>
          <a:p>
            <a:r>
              <a:rPr lang="en-CA" sz="2000" dirty="0"/>
              <a:t>Lawyers have not been permitted to bring evidence to court to question the expertise of the administrative authority. </a:t>
            </a:r>
          </a:p>
          <a:p>
            <a:r>
              <a:rPr lang="en-CA" sz="2000" dirty="0"/>
              <a:t>The evidence admissible for a judicial review challenging an administrative authority is confined to the record of the proceeding. This record of the proceeding is the record of the administrator’s proceeding, meaning the considerations that were before the decision-maker when he or she was making the decisions in question</a:t>
            </a:r>
          </a:p>
          <a:p>
            <a:r>
              <a:rPr lang="en-CA" sz="2000" dirty="0"/>
              <a:t>the record of proceeding admitted in court is controlled by the administrative authority whose decision is at issue. This eliminates the possibility of proper, unbiased judicial review. (PJ)</a:t>
            </a:r>
          </a:p>
        </p:txBody>
      </p:sp>
      <p:sp>
        <p:nvSpPr>
          <p:cNvPr id="4" name="Slide Number Placeholder 3">
            <a:extLst>
              <a:ext uri="{FF2B5EF4-FFF2-40B4-BE49-F238E27FC236}">
                <a16:creationId xmlns:a16="http://schemas.microsoft.com/office/drawing/2014/main" id="{08634A62-A442-7E51-5AE7-E0EC7C504CC6}"/>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12</a:t>
            </a:fld>
            <a:endParaRPr lang="en-CA"/>
          </a:p>
        </p:txBody>
      </p:sp>
    </p:spTree>
    <p:extLst>
      <p:ext uri="{BB962C8B-B14F-4D97-AF65-F5344CB8AC3E}">
        <p14:creationId xmlns:p14="http://schemas.microsoft.com/office/powerpoint/2010/main" val="3511504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4DCA06-8CB3-D72A-2D42-B6536220B1BA}"/>
              </a:ext>
            </a:extLst>
          </p:cNvPr>
          <p:cNvSpPr>
            <a:spLocks noGrp="1"/>
          </p:cNvSpPr>
          <p:nvPr>
            <p:ph type="title"/>
          </p:nvPr>
        </p:nvSpPr>
        <p:spPr>
          <a:xfrm>
            <a:off x="1282963" y="617839"/>
            <a:ext cx="9849751" cy="1643448"/>
          </a:xfrm>
        </p:spPr>
        <p:txBody>
          <a:bodyPr anchor="b">
            <a:normAutofit/>
          </a:bodyPr>
          <a:lstStyle/>
          <a:p>
            <a:r>
              <a:rPr lang="en-CA" sz="4200" dirty="0"/>
              <a:t>Court obligation to defer to the expertise of the administrative decision-maker</a:t>
            </a:r>
          </a:p>
        </p:txBody>
      </p:sp>
      <p:sp>
        <p:nvSpPr>
          <p:cNvPr id="3" name="Content Placeholder 2">
            <a:extLst>
              <a:ext uri="{FF2B5EF4-FFF2-40B4-BE49-F238E27FC236}">
                <a16:creationId xmlns:a16="http://schemas.microsoft.com/office/drawing/2014/main" id="{AAF21C7C-8F5B-D910-9CF5-C7666FF91CC6}"/>
              </a:ext>
            </a:extLst>
          </p:cNvPr>
          <p:cNvSpPr>
            <a:spLocks noGrp="1"/>
          </p:cNvSpPr>
          <p:nvPr>
            <p:ph idx="1"/>
          </p:nvPr>
        </p:nvSpPr>
        <p:spPr>
          <a:xfrm>
            <a:off x="1289304" y="2566367"/>
            <a:ext cx="10202480" cy="3525514"/>
          </a:xfrm>
        </p:spPr>
        <p:txBody>
          <a:bodyPr anchor="ctr">
            <a:normAutofit/>
          </a:bodyPr>
          <a:lstStyle/>
          <a:p>
            <a:r>
              <a:rPr lang="en-CA" sz="2000" dirty="0"/>
              <a:t>The other administrative law principle that is very troubling is the court’s obligation to defer to the expertise of the administrative decision maker. When a lawyer goes to court to challenge a state action that may have infringed rights, not only is the lawyer prevented from bringing expert witness evidence, but there is the presumption that the decision-maker’s decision-making process is valid and not only beyond reproach but beyond scrutiny. The decision-maker is insulated in this way because the court is deferring to the expertise of the administrator or the administrator’s home institution in lieu of any proper fact-finding procedure. </a:t>
            </a:r>
          </a:p>
        </p:txBody>
      </p:sp>
      <p:sp>
        <p:nvSpPr>
          <p:cNvPr id="4" name="Slide Number Placeholder 3">
            <a:extLst>
              <a:ext uri="{FF2B5EF4-FFF2-40B4-BE49-F238E27FC236}">
                <a16:creationId xmlns:a16="http://schemas.microsoft.com/office/drawing/2014/main" id="{C69106EC-8952-B207-A789-BCEDC790B908}"/>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13</a:t>
            </a:fld>
            <a:endParaRPr lang="en-CA"/>
          </a:p>
        </p:txBody>
      </p:sp>
    </p:spTree>
    <p:extLst>
      <p:ext uri="{BB962C8B-B14F-4D97-AF65-F5344CB8AC3E}">
        <p14:creationId xmlns:p14="http://schemas.microsoft.com/office/powerpoint/2010/main" val="2435197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F49242-56A0-BD34-B268-5ABB9006EFD2}"/>
              </a:ext>
            </a:extLst>
          </p:cNvPr>
          <p:cNvSpPr>
            <a:spLocks noGrp="1"/>
          </p:cNvSpPr>
          <p:nvPr>
            <p:ph type="title"/>
          </p:nvPr>
        </p:nvSpPr>
        <p:spPr>
          <a:xfrm>
            <a:off x="1282963" y="1238080"/>
            <a:ext cx="9849751" cy="1349671"/>
          </a:xfrm>
        </p:spPr>
        <p:txBody>
          <a:bodyPr anchor="b">
            <a:normAutofit/>
          </a:bodyPr>
          <a:lstStyle/>
          <a:p>
            <a:r>
              <a:rPr lang="en-CA" sz="5400" dirty="0"/>
              <a:t>Defending Overreach</a:t>
            </a:r>
          </a:p>
        </p:txBody>
      </p:sp>
      <p:sp>
        <p:nvSpPr>
          <p:cNvPr id="3" name="Content Placeholder 2">
            <a:extLst>
              <a:ext uri="{FF2B5EF4-FFF2-40B4-BE49-F238E27FC236}">
                <a16:creationId xmlns:a16="http://schemas.microsoft.com/office/drawing/2014/main" id="{1698155F-F9EB-E525-C81A-3882851FE8CF}"/>
              </a:ext>
            </a:extLst>
          </p:cNvPr>
          <p:cNvSpPr>
            <a:spLocks noGrp="1"/>
          </p:cNvSpPr>
          <p:nvPr>
            <p:ph idx="1"/>
          </p:nvPr>
        </p:nvSpPr>
        <p:spPr>
          <a:xfrm>
            <a:off x="1289304" y="2902913"/>
            <a:ext cx="9849751" cy="3032168"/>
          </a:xfrm>
        </p:spPr>
        <p:txBody>
          <a:bodyPr anchor="ctr">
            <a:normAutofit/>
          </a:bodyPr>
          <a:lstStyle/>
          <a:p>
            <a:r>
              <a:rPr lang="en-CA" sz="2000" dirty="0"/>
              <a:t>governments have found they can expand their powers, and defend what we call overreach, by putting these powers into the hands of the delegated administrative authorities and then having the courts apply administrative law principles to prevent effective challenges.</a:t>
            </a:r>
          </a:p>
          <a:p>
            <a:endParaRPr lang="en-CA" sz="2000" dirty="0"/>
          </a:p>
        </p:txBody>
      </p:sp>
      <p:sp>
        <p:nvSpPr>
          <p:cNvPr id="4" name="Slide Number Placeholder 3">
            <a:extLst>
              <a:ext uri="{FF2B5EF4-FFF2-40B4-BE49-F238E27FC236}">
                <a16:creationId xmlns:a16="http://schemas.microsoft.com/office/drawing/2014/main" id="{7CEE9F66-3877-5204-F85E-5995CACD8243}"/>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14</a:t>
            </a:fld>
            <a:endParaRPr lang="en-CA"/>
          </a:p>
        </p:txBody>
      </p:sp>
    </p:spTree>
    <p:extLst>
      <p:ext uri="{BB962C8B-B14F-4D97-AF65-F5344CB8AC3E}">
        <p14:creationId xmlns:p14="http://schemas.microsoft.com/office/powerpoint/2010/main" val="651736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4CE9AF-5B89-D475-B936-1DE0492F86DF}"/>
              </a:ext>
            </a:extLst>
          </p:cNvPr>
          <p:cNvSpPr>
            <a:spLocks noGrp="1"/>
          </p:cNvSpPr>
          <p:nvPr>
            <p:ph type="title"/>
          </p:nvPr>
        </p:nvSpPr>
        <p:spPr>
          <a:xfrm>
            <a:off x="1282963" y="1238080"/>
            <a:ext cx="9849751" cy="1349671"/>
          </a:xfrm>
        </p:spPr>
        <p:txBody>
          <a:bodyPr anchor="b">
            <a:normAutofit/>
          </a:bodyPr>
          <a:lstStyle/>
          <a:p>
            <a:r>
              <a:rPr lang="en-CA" sz="3400" dirty="0"/>
              <a:t>The judiciary fails to safeguard rule of law democracy when taking judicial notice of disputed facts</a:t>
            </a:r>
          </a:p>
        </p:txBody>
      </p:sp>
      <p:sp>
        <p:nvSpPr>
          <p:cNvPr id="3" name="Content Placeholder 2">
            <a:extLst>
              <a:ext uri="{FF2B5EF4-FFF2-40B4-BE49-F238E27FC236}">
                <a16:creationId xmlns:a16="http://schemas.microsoft.com/office/drawing/2014/main" id="{902FFEA8-4897-BA56-ABCB-57EB83B0B891}"/>
              </a:ext>
            </a:extLst>
          </p:cNvPr>
          <p:cNvSpPr>
            <a:spLocks noGrp="1"/>
          </p:cNvSpPr>
          <p:nvPr>
            <p:ph idx="1"/>
          </p:nvPr>
        </p:nvSpPr>
        <p:spPr>
          <a:xfrm>
            <a:off x="1289304" y="2902913"/>
            <a:ext cx="9849751" cy="3032168"/>
          </a:xfrm>
        </p:spPr>
        <p:txBody>
          <a:bodyPr anchor="ctr">
            <a:normAutofit/>
          </a:bodyPr>
          <a:lstStyle/>
          <a:p>
            <a:r>
              <a:rPr lang="en-US" sz="2000" dirty="0"/>
              <a:t>Canadian courts have deferred to the expertise of the Public Health Agency of Canada by taking judicial notice of facts and thereby refusing to hear and examine evidence relating to both the actual threat posed by COVID-19 and the safety and efficacy of the mRNA COVID-19 genetic vaccines.</a:t>
            </a:r>
          </a:p>
          <a:p>
            <a:r>
              <a:rPr lang="en-US" sz="2000" dirty="0"/>
              <a:t>When Canada’s judiciary defers to the executive branch of government, as represented by the Public Health Agency of Canada and other institutions within the administrative state, this leaves Canadians vulnerable to political persecution and to arbitrary edicts characteristic of authoritarian regimes. </a:t>
            </a:r>
          </a:p>
          <a:p>
            <a:endParaRPr lang="en-US" sz="2000" dirty="0"/>
          </a:p>
        </p:txBody>
      </p:sp>
      <p:sp>
        <p:nvSpPr>
          <p:cNvPr id="4" name="Slide Number Placeholder 3">
            <a:extLst>
              <a:ext uri="{FF2B5EF4-FFF2-40B4-BE49-F238E27FC236}">
                <a16:creationId xmlns:a16="http://schemas.microsoft.com/office/drawing/2014/main" id="{EB33DFE4-D0BD-75F8-6FF6-FDD9063A2D7E}"/>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15</a:t>
            </a:fld>
            <a:endParaRPr lang="en-CA"/>
          </a:p>
        </p:txBody>
      </p:sp>
    </p:spTree>
    <p:extLst>
      <p:ext uri="{BB962C8B-B14F-4D97-AF65-F5344CB8AC3E}">
        <p14:creationId xmlns:p14="http://schemas.microsoft.com/office/powerpoint/2010/main" val="461163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EFA32B-ED1C-3C63-8CCC-8FEE3E1FEA65}"/>
              </a:ext>
            </a:extLst>
          </p:cNvPr>
          <p:cNvSpPr>
            <a:spLocks noGrp="1"/>
          </p:cNvSpPr>
          <p:nvPr>
            <p:ph type="title"/>
          </p:nvPr>
        </p:nvSpPr>
        <p:spPr>
          <a:xfrm>
            <a:off x="899168" y="247230"/>
            <a:ext cx="9236700" cy="1188950"/>
          </a:xfrm>
        </p:spPr>
        <p:txBody>
          <a:bodyPr anchor="b">
            <a:normAutofit fontScale="90000"/>
          </a:bodyPr>
          <a:lstStyle/>
          <a:p>
            <a:r>
              <a:rPr lang="en-CA" sz="4600" dirty="0"/>
              <a:t>This all seem very tricky… Now, is there a rabbit in this hat?</a:t>
            </a:r>
          </a:p>
        </p:txBody>
      </p:sp>
      <p:grpSp>
        <p:nvGrpSpPr>
          <p:cNvPr id="11" name="Group 1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2" name="Rectangle 1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3638692-3C55-678B-13AD-296727C5BA79}"/>
              </a:ext>
            </a:extLst>
          </p:cNvPr>
          <p:cNvSpPr>
            <a:spLocks noGrp="1"/>
          </p:cNvSpPr>
          <p:nvPr>
            <p:ph idx="1"/>
          </p:nvPr>
        </p:nvSpPr>
        <p:spPr>
          <a:xfrm>
            <a:off x="655461" y="2203080"/>
            <a:ext cx="10143668" cy="4407690"/>
          </a:xfrm>
        </p:spPr>
        <p:txBody>
          <a:bodyPr anchor="ctr">
            <a:noAutofit/>
          </a:bodyPr>
          <a:lstStyle/>
          <a:p>
            <a:r>
              <a:rPr lang="en-CA" sz="1800" dirty="0"/>
              <a:t>The investiture of the administrative state with paramount powers is the easiest transition to totalitarianism</a:t>
            </a:r>
          </a:p>
          <a:p>
            <a:r>
              <a:rPr lang="en-CA" sz="1800" dirty="0"/>
              <a:t>You want to transition to a totalitarian state, but you don’t want to bring in an army. You want the infrastructure to stay the same, you want people to continue to go to work, you want people to continue buying things on Amazon, you want business to continue as usual… so the shift has to be covert. You balloon the powers of the administrative state alongside those of the federal and provincial orders of government and then, all of a sudden, because the administrative state laws are already paramount you can completely ignore the constitutional law, when it comes to infringing rights and civil liberties. Now, instead of having a constitutional monarchy and parliamentary democracy you have a totalitarian government and people haven’t seen it happen. People can’t understand that it has happened. All they know is that when they go to do something they no longer have the right to, and when they go to access something they no longer have that access. They don’t see that the entire system has changed because that pervasive change has been effected through improperly passed legislation fashioned in secretive backroom meetings and procedures sheltered from public scrutiny.</a:t>
            </a:r>
          </a:p>
        </p:txBody>
      </p:sp>
      <p:sp>
        <p:nvSpPr>
          <p:cNvPr id="4" name="Slide Number Placeholder 3">
            <a:extLst>
              <a:ext uri="{FF2B5EF4-FFF2-40B4-BE49-F238E27FC236}">
                <a16:creationId xmlns:a16="http://schemas.microsoft.com/office/drawing/2014/main" id="{12870B58-6FC2-522B-A3E5-DAF38AC28310}"/>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16</a:t>
            </a:fld>
            <a:endParaRPr lang="en-CA"/>
          </a:p>
        </p:txBody>
      </p:sp>
    </p:spTree>
    <p:extLst>
      <p:ext uri="{BB962C8B-B14F-4D97-AF65-F5344CB8AC3E}">
        <p14:creationId xmlns:p14="http://schemas.microsoft.com/office/powerpoint/2010/main" val="3673478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0A0535-FAA8-CEEC-A5F7-A8A3D46CD62F}"/>
              </a:ext>
            </a:extLst>
          </p:cNvPr>
          <p:cNvSpPr>
            <a:spLocks noGrp="1"/>
          </p:cNvSpPr>
          <p:nvPr>
            <p:ph type="title"/>
          </p:nvPr>
        </p:nvSpPr>
        <p:spPr>
          <a:xfrm>
            <a:off x="1043631" y="809898"/>
            <a:ext cx="9942716" cy="1554480"/>
          </a:xfrm>
        </p:spPr>
        <p:txBody>
          <a:bodyPr anchor="ctr">
            <a:normAutofit/>
          </a:bodyPr>
          <a:lstStyle/>
          <a:p>
            <a:r>
              <a:rPr lang="en-US" sz="3700" b="1" i="0" cap="all" dirty="0">
                <a:effectLst/>
                <a:latin typeface="BCSans"/>
              </a:rPr>
              <a:t>Emergency and Disaster Management Act</a:t>
            </a:r>
            <a:br>
              <a:rPr lang="en-US" sz="3700" b="1" i="0" cap="all" dirty="0">
                <a:effectLst/>
                <a:latin typeface="BCSans"/>
              </a:rPr>
            </a:br>
            <a:r>
              <a:rPr lang="en-US" sz="3700" i="1" cap="all" dirty="0">
                <a:latin typeface="BCSans"/>
              </a:rPr>
              <a:t>I</a:t>
            </a:r>
            <a:r>
              <a:rPr lang="en-US" sz="3700" b="0" i="1" dirty="0">
                <a:effectLst/>
                <a:latin typeface="BCSans"/>
              </a:rPr>
              <a:t>mproperly Assented to November 8, 2023</a:t>
            </a:r>
            <a:endParaRPr lang="en-CA" sz="3700" dirty="0"/>
          </a:p>
        </p:txBody>
      </p:sp>
      <p:sp>
        <p:nvSpPr>
          <p:cNvPr id="3" name="Content Placeholder 2">
            <a:extLst>
              <a:ext uri="{FF2B5EF4-FFF2-40B4-BE49-F238E27FC236}">
                <a16:creationId xmlns:a16="http://schemas.microsoft.com/office/drawing/2014/main" id="{FE87A705-CAF7-6233-36D1-734366B1BDDE}"/>
              </a:ext>
            </a:extLst>
          </p:cNvPr>
          <p:cNvSpPr>
            <a:spLocks noGrp="1"/>
          </p:cNvSpPr>
          <p:nvPr>
            <p:ph idx="1"/>
          </p:nvPr>
        </p:nvSpPr>
        <p:spPr>
          <a:xfrm>
            <a:off x="1045028" y="3017522"/>
            <a:ext cx="9941319" cy="3124658"/>
          </a:xfrm>
        </p:spPr>
        <p:txBody>
          <a:bodyPr anchor="ctr">
            <a:normAutofit/>
          </a:bodyPr>
          <a:lstStyle/>
          <a:p>
            <a:r>
              <a:rPr lang="en-CA" sz="2400" b="1" dirty="0"/>
              <a:t>209 sections in 13 parts</a:t>
            </a:r>
          </a:p>
          <a:p>
            <a:pPr marL="0" indent="0">
              <a:buNone/>
            </a:pPr>
            <a:r>
              <a:rPr lang="en-CA" sz="2400" dirty="0"/>
              <a:t>		</a:t>
            </a:r>
          </a:p>
          <a:p>
            <a:pPr marL="0" indent="0">
              <a:buNone/>
            </a:pPr>
            <a:r>
              <a:rPr lang="en-CA" sz="2400" dirty="0"/>
              <a:t>	the previous Emergency Act comprised 28 sections.</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3F2852AA-D2D1-44F0-A2E6-B181589C35B8}"/>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17</a:t>
            </a:fld>
            <a:endParaRPr lang="en-CA"/>
          </a:p>
        </p:txBody>
      </p:sp>
    </p:spTree>
    <p:extLst>
      <p:ext uri="{BB962C8B-B14F-4D97-AF65-F5344CB8AC3E}">
        <p14:creationId xmlns:p14="http://schemas.microsoft.com/office/powerpoint/2010/main" val="871088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4062EC-2FDA-A4C8-9D24-588D7B226F51}"/>
              </a:ext>
            </a:extLst>
          </p:cNvPr>
          <p:cNvSpPr>
            <a:spLocks noGrp="1"/>
          </p:cNvSpPr>
          <p:nvPr>
            <p:ph type="title"/>
          </p:nvPr>
        </p:nvSpPr>
        <p:spPr>
          <a:xfrm>
            <a:off x="1289304" y="271849"/>
            <a:ext cx="10078912" cy="1641067"/>
          </a:xfrm>
        </p:spPr>
        <p:txBody>
          <a:bodyPr anchor="b">
            <a:normAutofit fontScale="90000"/>
          </a:bodyPr>
          <a:lstStyle/>
          <a:p>
            <a:r>
              <a:rPr lang="en-CA" sz="3000" b="1" dirty="0"/>
              <a:t>Under this Act, the minister and other delegated authorities have the power to subjectively declare  emergencies, thereby triggering exercise of frighteningly unlimited and apparently unreviewable powers</a:t>
            </a:r>
          </a:p>
        </p:txBody>
      </p:sp>
      <p:sp>
        <p:nvSpPr>
          <p:cNvPr id="3" name="Content Placeholder 2">
            <a:extLst>
              <a:ext uri="{FF2B5EF4-FFF2-40B4-BE49-F238E27FC236}">
                <a16:creationId xmlns:a16="http://schemas.microsoft.com/office/drawing/2014/main" id="{FA4653EE-0258-A7A3-8DB6-D8BCA9C306D8}"/>
              </a:ext>
            </a:extLst>
          </p:cNvPr>
          <p:cNvSpPr>
            <a:spLocks noGrp="1"/>
          </p:cNvSpPr>
          <p:nvPr>
            <p:ph idx="1"/>
          </p:nvPr>
        </p:nvSpPr>
        <p:spPr>
          <a:xfrm>
            <a:off x="1289304" y="2020985"/>
            <a:ext cx="9849751" cy="4273770"/>
          </a:xfrm>
        </p:spPr>
        <p:txBody>
          <a:bodyPr anchor="ctr">
            <a:normAutofit/>
          </a:bodyPr>
          <a:lstStyle/>
          <a:p>
            <a:pPr>
              <a:spcBef>
                <a:spcPts val="0"/>
              </a:spcBef>
              <a:spcAft>
                <a:spcPts val="600"/>
              </a:spcAft>
              <a:buNone/>
            </a:pPr>
            <a:r>
              <a:rPr lang="en-CA" sz="1200" b="1" i="0" dirty="0">
                <a:solidFill>
                  <a:srgbClr val="000000"/>
                </a:solidFill>
                <a:effectLst/>
                <a:latin typeface="BCSans"/>
              </a:rPr>
              <a:t>Part 1 — Interpretation and Principles</a:t>
            </a:r>
            <a:endParaRPr lang="en-US" sz="1200" b="1" i="0" dirty="0">
              <a:effectLst/>
              <a:latin typeface="BCSans"/>
            </a:endParaRPr>
          </a:p>
          <a:p>
            <a:pPr>
              <a:spcBef>
                <a:spcPts val="0"/>
              </a:spcBef>
              <a:spcAft>
                <a:spcPts val="600"/>
              </a:spcAft>
              <a:buNone/>
            </a:pPr>
            <a:r>
              <a:rPr lang="en-CA" sz="1200" b="1" i="0" dirty="0">
                <a:solidFill>
                  <a:srgbClr val="000000"/>
                </a:solidFill>
                <a:effectLst/>
                <a:latin typeface="BCSans"/>
              </a:rPr>
              <a:t>Definitions and application</a:t>
            </a:r>
          </a:p>
          <a:p>
            <a:pPr>
              <a:spcBef>
                <a:spcPts val="0"/>
              </a:spcBef>
              <a:spcAft>
                <a:spcPts val="600"/>
              </a:spcAft>
              <a:buNone/>
            </a:pPr>
            <a:endParaRPr lang="en-US" sz="1200" b="1" i="0" dirty="0">
              <a:effectLst/>
              <a:latin typeface="BCSans"/>
            </a:endParaRPr>
          </a:p>
          <a:p>
            <a:pPr>
              <a:spcBef>
                <a:spcPts val="0"/>
              </a:spcBef>
              <a:spcAft>
                <a:spcPts val="600"/>
              </a:spcAft>
              <a:buNone/>
            </a:pPr>
            <a:r>
              <a:rPr lang="en-US" sz="1200" b="1" i="0" dirty="0">
                <a:effectLst/>
                <a:latin typeface="BCSans"/>
              </a:rPr>
              <a:t>“emergency"</a:t>
            </a:r>
            <a:r>
              <a:rPr lang="en-US" sz="1200" b="0" i="0" dirty="0">
                <a:effectLst/>
                <a:latin typeface="BCSans"/>
              </a:rPr>
              <a:t> </a:t>
            </a:r>
            <a:r>
              <a:rPr lang="en-US" sz="1200" b="1" i="0" dirty="0">
                <a:effectLst/>
                <a:latin typeface="BCSans"/>
              </a:rPr>
              <a:t>means a state that</a:t>
            </a:r>
          </a:p>
          <a:p>
            <a:pPr>
              <a:spcBef>
                <a:spcPts val="0"/>
              </a:spcBef>
              <a:spcAft>
                <a:spcPts val="600"/>
              </a:spcAft>
              <a:buNone/>
            </a:pPr>
            <a:r>
              <a:rPr lang="en-US" sz="1200" b="0" i="0" dirty="0">
                <a:effectLst/>
                <a:latin typeface="BCSans"/>
              </a:rPr>
              <a:t>(a)</a:t>
            </a:r>
            <a:r>
              <a:rPr lang="en-US" sz="1200" b="1" i="0" dirty="0">
                <a:effectLst/>
                <a:latin typeface="BCSans"/>
              </a:rPr>
              <a:t>is the result of </a:t>
            </a:r>
            <a:r>
              <a:rPr lang="en-US" sz="1200" b="0" i="0" dirty="0">
                <a:effectLst/>
                <a:latin typeface="BCSans"/>
              </a:rPr>
              <a:t>any of the following:</a:t>
            </a:r>
          </a:p>
          <a:p>
            <a:pPr>
              <a:spcBef>
                <a:spcPts val="0"/>
              </a:spcBef>
              <a:spcAft>
                <a:spcPts val="600"/>
              </a:spcAft>
              <a:buNone/>
            </a:pPr>
            <a:r>
              <a:rPr lang="en-US" sz="1200" b="0" i="0" dirty="0">
                <a:effectLst/>
                <a:latin typeface="BCSans"/>
              </a:rPr>
              <a:t>(</a:t>
            </a:r>
            <a:r>
              <a:rPr lang="en-US" sz="1200" b="0" i="0" dirty="0" err="1">
                <a:effectLst/>
                <a:latin typeface="BCSans"/>
              </a:rPr>
              <a:t>i</a:t>
            </a:r>
            <a:r>
              <a:rPr lang="en-US" sz="1200" b="0" i="0" dirty="0">
                <a:effectLst/>
                <a:latin typeface="BCSans"/>
              </a:rPr>
              <a:t>)</a:t>
            </a:r>
            <a:r>
              <a:rPr lang="en-US" sz="1200" b="1" i="0" dirty="0">
                <a:effectLst/>
                <a:latin typeface="BCSans"/>
              </a:rPr>
              <a:t>an event that</a:t>
            </a:r>
          </a:p>
          <a:p>
            <a:pPr>
              <a:spcBef>
                <a:spcPts val="0"/>
              </a:spcBef>
              <a:spcAft>
                <a:spcPts val="600"/>
              </a:spcAft>
              <a:buNone/>
            </a:pPr>
            <a:r>
              <a:rPr lang="en-US" sz="1200" b="0" i="0" dirty="0">
                <a:effectLst/>
                <a:latin typeface="BCSans"/>
              </a:rPr>
              <a:t>(A)</a:t>
            </a:r>
            <a:r>
              <a:rPr lang="en-US" sz="1200" b="1" i="0" dirty="0">
                <a:effectLst/>
                <a:latin typeface="BCSans"/>
              </a:rPr>
              <a:t>has occurred, is ongoing or appears imminent, and</a:t>
            </a:r>
          </a:p>
          <a:p>
            <a:pPr>
              <a:spcBef>
                <a:spcPts val="0"/>
              </a:spcBef>
              <a:spcAft>
                <a:spcPts val="600"/>
              </a:spcAft>
              <a:buNone/>
            </a:pPr>
            <a:r>
              <a:rPr lang="en-US" sz="1200" b="0" i="0" dirty="0">
                <a:effectLst/>
                <a:latin typeface="BCSans"/>
              </a:rPr>
              <a:t>(B)</a:t>
            </a:r>
            <a:r>
              <a:rPr lang="en-US" sz="1200" b="1" i="0" dirty="0">
                <a:effectLst/>
                <a:latin typeface="BCSans"/>
              </a:rPr>
              <a:t>is caused by </a:t>
            </a:r>
            <a:r>
              <a:rPr lang="en-US" sz="1200" b="0" i="0" dirty="0">
                <a:effectLst/>
                <a:latin typeface="BCSans"/>
              </a:rPr>
              <a:t>one or more incidents,… of accident, fire, explosion, technical failure, rioting, security threat, terrorist activity… force of nature or </a:t>
            </a:r>
            <a:r>
              <a:rPr lang="en-US" sz="1200" b="1" i="0" dirty="0">
                <a:effectLst/>
                <a:latin typeface="BCSans"/>
              </a:rPr>
              <a:t>a prescribed type of incident</a:t>
            </a:r>
            <a:r>
              <a:rPr lang="en-US" sz="1200" b="0" i="0" dirty="0">
                <a:effectLst/>
                <a:latin typeface="BCSans"/>
              </a:rPr>
              <a:t>;</a:t>
            </a:r>
          </a:p>
          <a:p>
            <a:pPr>
              <a:spcBef>
                <a:spcPts val="0"/>
              </a:spcBef>
              <a:spcAft>
                <a:spcPts val="600"/>
              </a:spcAft>
              <a:buNone/>
            </a:pPr>
            <a:endParaRPr lang="en-US" sz="1200" b="1" i="0" dirty="0">
              <a:effectLst/>
              <a:latin typeface="BCSans"/>
            </a:endParaRPr>
          </a:p>
          <a:p>
            <a:pPr>
              <a:spcBef>
                <a:spcPts val="0"/>
              </a:spcBef>
              <a:spcAft>
                <a:spcPts val="600"/>
              </a:spcAft>
              <a:buNone/>
            </a:pPr>
            <a:r>
              <a:rPr lang="en-US" sz="1200" b="1" i="0" dirty="0">
                <a:effectLst/>
                <a:latin typeface="BCSans"/>
              </a:rPr>
              <a:t>"emergency"</a:t>
            </a:r>
            <a:r>
              <a:rPr lang="en-US" sz="1200" b="0" i="0" dirty="0">
                <a:effectLst/>
                <a:latin typeface="BCSans"/>
              </a:rPr>
              <a:t> </a:t>
            </a:r>
            <a:r>
              <a:rPr lang="en-US" sz="1200" b="1" i="0" dirty="0">
                <a:effectLst/>
                <a:latin typeface="BCSans"/>
              </a:rPr>
              <a:t>means a state that</a:t>
            </a:r>
          </a:p>
          <a:p>
            <a:pPr>
              <a:spcBef>
                <a:spcPts val="0"/>
              </a:spcBef>
              <a:spcAft>
                <a:spcPts val="600"/>
              </a:spcAft>
              <a:buNone/>
            </a:pPr>
            <a:r>
              <a:rPr lang="en-US" sz="1200" b="0" i="0" dirty="0">
                <a:effectLst/>
                <a:latin typeface="BCSans"/>
              </a:rPr>
              <a:t>(a)</a:t>
            </a:r>
            <a:r>
              <a:rPr lang="en-US" sz="1200" b="1" i="0" dirty="0">
                <a:effectLst/>
                <a:latin typeface="BCSans"/>
              </a:rPr>
              <a:t>is the result of</a:t>
            </a:r>
            <a:endParaRPr lang="en-US" sz="1200" dirty="0">
              <a:latin typeface="BCSans"/>
            </a:endParaRPr>
          </a:p>
          <a:p>
            <a:pPr>
              <a:spcBef>
                <a:spcPts val="0"/>
              </a:spcBef>
              <a:spcAft>
                <a:spcPts val="600"/>
              </a:spcAft>
              <a:buNone/>
            </a:pPr>
            <a:r>
              <a:rPr lang="en-US" sz="1200" b="0" i="0" dirty="0">
                <a:effectLst/>
                <a:latin typeface="BCSans"/>
              </a:rPr>
              <a:t>(ii)</a:t>
            </a:r>
            <a:r>
              <a:rPr lang="en-US" sz="1200" b="1" i="0" dirty="0">
                <a:effectLst/>
                <a:latin typeface="BCSans"/>
              </a:rPr>
              <a:t>the presence, suspected presence or imminent spread of a transmissible disease or an environmental toxin</a:t>
            </a:r>
            <a:r>
              <a:rPr lang="en-US" sz="1200" b="0" i="0" dirty="0">
                <a:effectLst/>
                <a:latin typeface="BCSans"/>
              </a:rPr>
              <a:t>;</a:t>
            </a:r>
          </a:p>
          <a:p>
            <a:pPr>
              <a:spcBef>
                <a:spcPts val="0"/>
              </a:spcBef>
              <a:spcAft>
                <a:spcPts val="600"/>
              </a:spcAft>
              <a:buNone/>
            </a:pPr>
            <a:r>
              <a:rPr lang="en-US" sz="1200" b="0" i="0" dirty="0">
                <a:effectLst/>
                <a:latin typeface="BCSans"/>
              </a:rPr>
              <a:t>(iii)</a:t>
            </a:r>
            <a:r>
              <a:rPr lang="en-US" sz="1200" b="1" i="0" dirty="0">
                <a:effectLst/>
                <a:latin typeface="BCSans"/>
              </a:rPr>
              <a:t>a prescribed type of event or the presence or suspected presence of prescribed circumstances</a:t>
            </a:r>
            <a:r>
              <a:rPr lang="en-US" sz="1200" b="0" i="0" dirty="0">
                <a:effectLst/>
                <a:latin typeface="BCSans"/>
              </a:rPr>
              <a:t>, and</a:t>
            </a:r>
          </a:p>
          <a:p>
            <a:pPr>
              <a:spcBef>
                <a:spcPts val="0"/>
              </a:spcBef>
              <a:spcAft>
                <a:spcPts val="600"/>
              </a:spcAft>
              <a:buNone/>
            </a:pPr>
            <a:r>
              <a:rPr lang="en-US" sz="1200" b="0" i="0" dirty="0">
                <a:effectLst/>
                <a:latin typeface="BCSans"/>
              </a:rPr>
              <a:t>(b)requires the prompt coordination of action, or the special regulation of persons or property, to protect</a:t>
            </a:r>
          </a:p>
          <a:p>
            <a:pPr>
              <a:spcBef>
                <a:spcPts val="0"/>
              </a:spcBef>
              <a:spcAft>
                <a:spcPts val="600"/>
              </a:spcAft>
              <a:buNone/>
            </a:pPr>
            <a:r>
              <a:rPr lang="en-US" sz="1200" b="0" i="0" dirty="0">
                <a:effectLst/>
                <a:latin typeface="BCSans"/>
              </a:rPr>
              <a:t>(</a:t>
            </a:r>
            <a:r>
              <a:rPr lang="en-US" sz="1200" b="0" i="0" dirty="0" err="1">
                <a:effectLst/>
                <a:latin typeface="BCSans"/>
              </a:rPr>
              <a:t>i</a:t>
            </a:r>
            <a:r>
              <a:rPr lang="en-US" sz="1200" b="0" i="0" dirty="0">
                <a:effectLst/>
                <a:latin typeface="BCSans"/>
              </a:rPr>
              <a:t>)the </a:t>
            </a:r>
            <a:r>
              <a:rPr lang="en-US" sz="1200" b="1" i="0" dirty="0">
                <a:effectLst/>
                <a:latin typeface="BCSans"/>
              </a:rPr>
              <a:t>health, safety or well-being of persons</a:t>
            </a:r>
            <a:r>
              <a:rPr lang="en-US" sz="1200" b="0" i="0" dirty="0">
                <a:effectLst/>
                <a:latin typeface="BCSans"/>
              </a:rPr>
              <a:t>, or</a:t>
            </a:r>
          </a:p>
          <a:p>
            <a:pPr marL="0" indent="0">
              <a:spcBef>
                <a:spcPts val="0"/>
              </a:spcBef>
              <a:spcAft>
                <a:spcPts val="600"/>
              </a:spcAft>
              <a:buNone/>
            </a:pPr>
            <a:r>
              <a:rPr lang="en-US" sz="1200" b="0" i="0" dirty="0">
                <a:effectLst/>
                <a:latin typeface="BCSans"/>
              </a:rPr>
              <a:t>(ii)the safety of property or of objects or sites of heritage value;</a:t>
            </a:r>
          </a:p>
          <a:p>
            <a:pPr>
              <a:spcBef>
                <a:spcPts val="0"/>
              </a:spcBef>
              <a:spcAft>
                <a:spcPts val="600"/>
              </a:spcAft>
            </a:pPr>
            <a:endParaRPr lang="en-US" sz="1000" b="0" i="0" dirty="0">
              <a:effectLst/>
              <a:latin typeface="BCSans"/>
            </a:endParaRPr>
          </a:p>
        </p:txBody>
      </p:sp>
      <p:sp>
        <p:nvSpPr>
          <p:cNvPr id="4" name="Slide Number Placeholder 3">
            <a:extLst>
              <a:ext uri="{FF2B5EF4-FFF2-40B4-BE49-F238E27FC236}">
                <a16:creationId xmlns:a16="http://schemas.microsoft.com/office/drawing/2014/main" id="{1966D742-880F-A479-970D-79A57BB9B52D}"/>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18</a:t>
            </a:fld>
            <a:endParaRPr lang="en-CA"/>
          </a:p>
        </p:txBody>
      </p:sp>
    </p:spTree>
    <p:extLst>
      <p:ext uri="{BB962C8B-B14F-4D97-AF65-F5344CB8AC3E}">
        <p14:creationId xmlns:p14="http://schemas.microsoft.com/office/powerpoint/2010/main" val="1152741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D116C5-A97C-984B-6AAA-1A328EDD1CC6}"/>
              </a:ext>
            </a:extLst>
          </p:cNvPr>
          <p:cNvSpPr>
            <a:spLocks noGrp="1"/>
          </p:cNvSpPr>
          <p:nvPr>
            <p:ph type="title"/>
          </p:nvPr>
        </p:nvSpPr>
        <p:spPr>
          <a:xfrm>
            <a:off x="1289304" y="99135"/>
            <a:ext cx="9993095" cy="1647567"/>
          </a:xfrm>
        </p:spPr>
        <p:txBody>
          <a:bodyPr anchor="b">
            <a:noAutofit/>
          </a:bodyPr>
          <a:lstStyle/>
          <a:p>
            <a:r>
              <a:rPr lang="en-CA" sz="3200" b="1" dirty="0"/>
              <a:t>Under this Act, even a non-emergency emergency, or “critical incident”, can trigger the exercise of unfettered emergency powers</a:t>
            </a:r>
            <a:endParaRPr lang="en-CA" sz="3200" dirty="0"/>
          </a:p>
        </p:txBody>
      </p:sp>
      <p:sp>
        <p:nvSpPr>
          <p:cNvPr id="3" name="Content Placeholder 2">
            <a:extLst>
              <a:ext uri="{FF2B5EF4-FFF2-40B4-BE49-F238E27FC236}">
                <a16:creationId xmlns:a16="http://schemas.microsoft.com/office/drawing/2014/main" id="{4AC0A4C1-4A5E-2A8A-B583-3E77AE657026}"/>
              </a:ext>
            </a:extLst>
          </p:cNvPr>
          <p:cNvSpPr>
            <a:spLocks noGrp="1"/>
          </p:cNvSpPr>
          <p:nvPr>
            <p:ph idx="1"/>
          </p:nvPr>
        </p:nvSpPr>
        <p:spPr>
          <a:xfrm>
            <a:off x="1289304" y="1632069"/>
            <a:ext cx="9849751" cy="4303012"/>
          </a:xfrm>
        </p:spPr>
        <p:txBody>
          <a:bodyPr anchor="ctr">
            <a:normAutofit/>
          </a:bodyPr>
          <a:lstStyle/>
          <a:p>
            <a:pPr>
              <a:spcBef>
                <a:spcPts val="0"/>
              </a:spcBef>
              <a:spcAft>
                <a:spcPts val="600"/>
              </a:spcAft>
              <a:buNone/>
            </a:pPr>
            <a:r>
              <a:rPr lang="en-CA" sz="2000" b="1" i="0" dirty="0">
                <a:solidFill>
                  <a:srgbClr val="000000"/>
                </a:solidFill>
                <a:effectLst/>
                <a:latin typeface="BCSans"/>
              </a:rPr>
              <a:t>Part 1 — Interpretation and Principles</a:t>
            </a:r>
            <a:endParaRPr lang="en-US" sz="2000" b="1" i="0" dirty="0">
              <a:effectLst/>
              <a:latin typeface="BCSans"/>
            </a:endParaRPr>
          </a:p>
          <a:p>
            <a:pPr>
              <a:spcBef>
                <a:spcPts val="0"/>
              </a:spcBef>
              <a:spcAft>
                <a:spcPts val="600"/>
              </a:spcAft>
              <a:buNone/>
            </a:pPr>
            <a:r>
              <a:rPr lang="en-CA" sz="2000" b="1" i="0" dirty="0">
                <a:solidFill>
                  <a:srgbClr val="000000"/>
                </a:solidFill>
                <a:effectLst/>
                <a:latin typeface="BCSans"/>
              </a:rPr>
              <a:t>Definitions and application</a:t>
            </a:r>
            <a:endParaRPr lang="en-US" sz="2000" b="1" i="0" dirty="0">
              <a:effectLst/>
              <a:latin typeface="BCSans"/>
            </a:endParaRPr>
          </a:p>
          <a:p>
            <a:pPr>
              <a:buNone/>
            </a:pPr>
            <a:r>
              <a:rPr lang="en-US" sz="2000" b="1" i="0" dirty="0">
                <a:effectLst/>
                <a:latin typeface="BCSans"/>
              </a:rPr>
              <a:t>"critical incident"</a:t>
            </a:r>
            <a:r>
              <a:rPr lang="en-US" sz="2000" b="0" i="0" dirty="0">
                <a:effectLst/>
                <a:latin typeface="BCSans"/>
              </a:rPr>
              <a:t> means a single incident to which all of the following apply:</a:t>
            </a:r>
          </a:p>
          <a:p>
            <a:pPr>
              <a:buNone/>
            </a:pPr>
            <a:r>
              <a:rPr lang="en-US" sz="2000" b="0" i="0" dirty="0">
                <a:effectLst/>
                <a:latin typeface="BCSans"/>
              </a:rPr>
              <a:t>(a)the incident requires the prompt coordination of actions at a particular location</a:t>
            </a:r>
          </a:p>
          <a:p>
            <a:pPr>
              <a:buNone/>
            </a:pPr>
            <a:r>
              <a:rPr lang="en-US" sz="2000" b="0" i="0" dirty="0">
                <a:effectLst/>
                <a:latin typeface="BCSans"/>
              </a:rPr>
              <a:t>(</a:t>
            </a:r>
            <a:r>
              <a:rPr lang="en-US" sz="2000" b="0" i="0" dirty="0" err="1">
                <a:effectLst/>
                <a:latin typeface="BCSans"/>
              </a:rPr>
              <a:t>i</a:t>
            </a:r>
            <a:r>
              <a:rPr lang="en-US" sz="2000" b="0" i="0" dirty="0">
                <a:effectLst/>
                <a:latin typeface="BCSans"/>
              </a:rPr>
              <a:t>)to protect the health, safety or well-being of one or more persons, or</a:t>
            </a:r>
          </a:p>
          <a:p>
            <a:pPr>
              <a:buNone/>
            </a:pPr>
            <a:r>
              <a:rPr lang="en-US" sz="2000" b="0" i="0" dirty="0">
                <a:effectLst/>
                <a:latin typeface="BCSans"/>
              </a:rPr>
              <a:t>(ii)for a </a:t>
            </a:r>
            <a:r>
              <a:rPr lang="en-US" sz="2000" b="1" i="0" dirty="0">
                <a:effectLst/>
                <a:latin typeface="BCSans"/>
              </a:rPr>
              <a:t>prescribed purpose</a:t>
            </a:r>
            <a:r>
              <a:rPr lang="en-US" sz="2000" b="0" i="0" dirty="0">
                <a:effectLst/>
                <a:latin typeface="BCSans"/>
              </a:rPr>
              <a:t>;</a:t>
            </a:r>
          </a:p>
          <a:p>
            <a:pPr>
              <a:buNone/>
            </a:pPr>
            <a:r>
              <a:rPr lang="en-US" sz="2000" b="0" i="0" dirty="0">
                <a:effectLst/>
                <a:latin typeface="BCSans"/>
              </a:rPr>
              <a:t>(b)the actions required under paragraph (a) are beyond the capability or capacity of the responsible emergency service provider;</a:t>
            </a:r>
          </a:p>
          <a:p>
            <a:pPr marL="0" indent="0">
              <a:buNone/>
            </a:pPr>
            <a:r>
              <a:rPr lang="en-US" sz="2000" b="0" i="0" dirty="0">
                <a:effectLst/>
                <a:latin typeface="BCSans"/>
              </a:rPr>
              <a:t>(c)</a:t>
            </a:r>
            <a:r>
              <a:rPr lang="en-US" sz="2000" b="1" i="0" dirty="0">
                <a:effectLst/>
                <a:latin typeface="BCSans"/>
              </a:rPr>
              <a:t>the incident does not include an emergency in relation to which a declaration of a state of provincial emergency or a declaration of a state of local emergency has been made;</a:t>
            </a:r>
          </a:p>
        </p:txBody>
      </p:sp>
      <p:sp>
        <p:nvSpPr>
          <p:cNvPr id="4" name="Slide Number Placeholder 3">
            <a:extLst>
              <a:ext uri="{FF2B5EF4-FFF2-40B4-BE49-F238E27FC236}">
                <a16:creationId xmlns:a16="http://schemas.microsoft.com/office/drawing/2014/main" id="{5081277D-180B-F98C-15CD-E33246D2362D}"/>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19</a:t>
            </a:fld>
            <a:endParaRPr lang="en-CA"/>
          </a:p>
        </p:txBody>
      </p:sp>
    </p:spTree>
    <p:extLst>
      <p:ext uri="{BB962C8B-B14F-4D97-AF65-F5344CB8AC3E}">
        <p14:creationId xmlns:p14="http://schemas.microsoft.com/office/powerpoint/2010/main" val="175739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3E76A1C-58BE-8772-F56C-93F1FD2AF353}"/>
            </a:ext>
          </a:extLst>
        </p:cNvPr>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8" name="Rectangle 27">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Rectangle 31">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47000C-DC2A-FDE6-4C2A-076472016AD6}"/>
              </a:ext>
            </a:extLst>
          </p:cNvPr>
          <p:cNvSpPr>
            <a:spLocks noGrp="1"/>
          </p:cNvSpPr>
          <p:nvPr>
            <p:ph type="title"/>
          </p:nvPr>
        </p:nvSpPr>
        <p:spPr>
          <a:xfrm>
            <a:off x="1043631" y="809898"/>
            <a:ext cx="10173010" cy="1554480"/>
          </a:xfrm>
        </p:spPr>
        <p:txBody>
          <a:bodyPr anchor="ctr">
            <a:normAutofit/>
          </a:bodyPr>
          <a:lstStyle/>
          <a:p>
            <a:r>
              <a:rPr lang="en-GB" sz="4800" b="1" i="0" u="none" strike="noStrike">
                <a:effectLst/>
                <a:latin typeface="Inter"/>
              </a:rPr>
              <a:t>Executive Summary</a:t>
            </a:r>
            <a:br>
              <a:rPr lang="en-GB" sz="4800" b="1" i="0" u="none" strike="noStrike">
                <a:effectLst/>
                <a:latin typeface="Inter"/>
              </a:rPr>
            </a:br>
            <a:endParaRPr lang="en-CA" sz="4800"/>
          </a:p>
        </p:txBody>
      </p:sp>
      <p:cxnSp>
        <p:nvCxnSpPr>
          <p:cNvPr id="34" name="Straight Connector 33">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1EBCA7C9-55B5-8BC4-4E2D-2F9256053B81}"/>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a:pPr>
                <a:spcAft>
                  <a:spcPts val="600"/>
                </a:spcAft>
              </a:pPr>
              <a:t>2</a:t>
            </a:fld>
            <a:endParaRPr lang="en-CA"/>
          </a:p>
        </p:txBody>
      </p:sp>
      <p:graphicFrame>
        <p:nvGraphicFramePr>
          <p:cNvPr id="21" name="Content Placeholder 2">
            <a:extLst>
              <a:ext uri="{FF2B5EF4-FFF2-40B4-BE49-F238E27FC236}">
                <a16:creationId xmlns:a16="http://schemas.microsoft.com/office/drawing/2014/main" id="{C22E041F-66C3-F452-F8C9-2512FEBFA401}"/>
              </a:ext>
            </a:extLst>
          </p:cNvPr>
          <p:cNvGraphicFramePr>
            <a:graphicFrameLocks noGrp="1"/>
          </p:cNvGraphicFramePr>
          <p:nvPr>
            <p:ph idx="1"/>
            <p:extLst>
              <p:ext uri="{D42A27DB-BD31-4B8C-83A1-F6EECF244321}">
                <p14:modId xmlns:p14="http://schemas.microsoft.com/office/powerpoint/2010/main" val="3302221513"/>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933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4F8B25-A9F7-1923-42E2-70CB2047B8DA}"/>
              </a:ext>
            </a:extLst>
          </p:cNvPr>
          <p:cNvSpPr>
            <a:spLocks noGrp="1"/>
          </p:cNvSpPr>
          <p:nvPr>
            <p:ph type="title"/>
          </p:nvPr>
        </p:nvSpPr>
        <p:spPr>
          <a:xfrm>
            <a:off x="1250012" y="248083"/>
            <a:ext cx="9849751" cy="1349671"/>
          </a:xfrm>
        </p:spPr>
        <p:txBody>
          <a:bodyPr anchor="b">
            <a:normAutofit/>
          </a:bodyPr>
          <a:lstStyle/>
          <a:p>
            <a:br>
              <a:rPr lang="en-US" sz="3000" b="1" i="0" dirty="0">
                <a:effectLst/>
                <a:latin typeface="BCSans"/>
              </a:rPr>
            </a:br>
            <a:r>
              <a:rPr lang="en-US" sz="3000" b="1" i="0" dirty="0">
                <a:effectLst/>
                <a:latin typeface="BCSans"/>
              </a:rPr>
              <a:t>Under this act, the minister or his delegated administrator has the</a:t>
            </a:r>
            <a:r>
              <a:rPr lang="en-US" sz="3000" b="1" dirty="0">
                <a:latin typeface="BCSans"/>
              </a:rPr>
              <a:t> power to do just about anything</a:t>
            </a:r>
            <a:endParaRPr lang="en-CA" sz="3000" dirty="0"/>
          </a:p>
        </p:txBody>
      </p:sp>
      <p:sp>
        <p:nvSpPr>
          <p:cNvPr id="3" name="Content Placeholder 2">
            <a:extLst>
              <a:ext uri="{FF2B5EF4-FFF2-40B4-BE49-F238E27FC236}">
                <a16:creationId xmlns:a16="http://schemas.microsoft.com/office/drawing/2014/main" id="{8059A469-71B2-AE30-530E-7E8CC3CDB077}"/>
              </a:ext>
            </a:extLst>
          </p:cNvPr>
          <p:cNvSpPr>
            <a:spLocks noGrp="1"/>
          </p:cNvSpPr>
          <p:nvPr>
            <p:ph idx="1"/>
          </p:nvPr>
        </p:nvSpPr>
        <p:spPr>
          <a:xfrm>
            <a:off x="1250012" y="2137461"/>
            <a:ext cx="9849751" cy="3032168"/>
          </a:xfrm>
        </p:spPr>
        <p:txBody>
          <a:bodyPr anchor="ctr">
            <a:normAutofit lnSpcReduction="10000"/>
          </a:bodyPr>
          <a:lstStyle/>
          <a:p>
            <a:pPr>
              <a:buNone/>
            </a:pPr>
            <a:r>
              <a:rPr lang="en-US" sz="2000" b="1" i="0" dirty="0">
                <a:effectLst/>
                <a:latin typeface="BCSans"/>
              </a:rPr>
              <a:t>Part 1 — Interpretation and Principles</a:t>
            </a:r>
            <a:br>
              <a:rPr lang="en-US" sz="2000" b="1" i="0" dirty="0">
                <a:effectLst/>
                <a:latin typeface="BCSans"/>
              </a:rPr>
            </a:br>
            <a:r>
              <a:rPr lang="en-US" sz="2000" b="1" i="0" dirty="0">
                <a:effectLst/>
                <a:latin typeface="BCSans"/>
              </a:rPr>
              <a:t>Definitions and application</a:t>
            </a:r>
          </a:p>
          <a:p>
            <a:pPr>
              <a:buNone/>
            </a:pPr>
            <a:endParaRPr lang="en-US" sz="2000" b="1" i="0" dirty="0">
              <a:effectLst/>
              <a:latin typeface="BCSans"/>
            </a:endParaRPr>
          </a:p>
          <a:p>
            <a:pPr>
              <a:buNone/>
            </a:pPr>
            <a:r>
              <a:rPr lang="en-US" sz="2000" b="1" i="0" dirty="0">
                <a:effectLst/>
                <a:latin typeface="BCSans"/>
              </a:rPr>
              <a:t>"specialized measure"</a:t>
            </a:r>
            <a:r>
              <a:rPr lang="en-US" sz="2000" b="0" i="0" dirty="0">
                <a:effectLst/>
                <a:latin typeface="BCSans"/>
              </a:rPr>
              <a:t> means a </a:t>
            </a:r>
            <a:r>
              <a:rPr lang="en-US" sz="2000" b="1" i="0" dirty="0">
                <a:effectLst/>
                <a:latin typeface="BCSans"/>
              </a:rPr>
              <a:t>prescribed type of action </a:t>
            </a:r>
            <a:r>
              <a:rPr lang="en-US" sz="2000" b="0" i="0" dirty="0">
                <a:effectLst/>
                <a:latin typeface="BCSans"/>
              </a:rPr>
              <a:t>that</a:t>
            </a:r>
          </a:p>
          <a:p>
            <a:pPr>
              <a:buNone/>
            </a:pPr>
            <a:r>
              <a:rPr lang="en-US" sz="2000" b="0" i="0" dirty="0">
                <a:effectLst/>
                <a:latin typeface="BCSans"/>
              </a:rPr>
              <a:t>  </a:t>
            </a:r>
          </a:p>
          <a:p>
            <a:r>
              <a:rPr lang="en-US" sz="2000" b="0" i="0" dirty="0">
                <a:effectLst/>
                <a:latin typeface="BCSans"/>
              </a:rPr>
              <a:t>(a)is necessary or advisable to be taken in relation to a </a:t>
            </a:r>
            <a:r>
              <a:rPr lang="en-US" sz="2000" b="1" i="0" dirty="0">
                <a:effectLst/>
                <a:latin typeface="BCSans"/>
              </a:rPr>
              <a:t>critical incident </a:t>
            </a:r>
            <a:r>
              <a:rPr lang="en-US" sz="2000" b="0" i="0" dirty="0">
                <a:effectLst/>
                <a:latin typeface="BCSans"/>
              </a:rPr>
              <a:t>or an emergency, and</a:t>
            </a:r>
          </a:p>
          <a:p>
            <a:r>
              <a:rPr lang="en-US" sz="2000" b="0" i="0" dirty="0">
                <a:effectLst/>
                <a:latin typeface="BCSans"/>
              </a:rPr>
              <a:t>(b)requires particular training or qualifications on the part of the person who undertakes the action;</a:t>
            </a:r>
          </a:p>
          <a:p>
            <a:pPr marL="0" indent="0">
              <a:buNone/>
            </a:pPr>
            <a:endParaRPr lang="en-CA" sz="2000" dirty="0"/>
          </a:p>
        </p:txBody>
      </p:sp>
      <p:sp>
        <p:nvSpPr>
          <p:cNvPr id="4" name="Slide Number Placeholder 3">
            <a:extLst>
              <a:ext uri="{FF2B5EF4-FFF2-40B4-BE49-F238E27FC236}">
                <a16:creationId xmlns:a16="http://schemas.microsoft.com/office/drawing/2014/main" id="{151C004E-CCF4-7D1B-B5A4-FD711436FEB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20</a:t>
            </a:fld>
            <a:endParaRPr lang="en-CA"/>
          </a:p>
        </p:txBody>
      </p:sp>
    </p:spTree>
    <p:extLst>
      <p:ext uri="{BB962C8B-B14F-4D97-AF65-F5344CB8AC3E}">
        <p14:creationId xmlns:p14="http://schemas.microsoft.com/office/powerpoint/2010/main" val="3193399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FA83C8-95AE-1986-3612-CAD6584D66A6}"/>
              </a:ext>
            </a:extLst>
          </p:cNvPr>
          <p:cNvSpPr>
            <a:spLocks noGrp="1"/>
          </p:cNvSpPr>
          <p:nvPr>
            <p:ph type="title"/>
          </p:nvPr>
        </p:nvSpPr>
        <p:spPr>
          <a:xfrm>
            <a:off x="1282963" y="473830"/>
            <a:ext cx="10408294" cy="753608"/>
          </a:xfrm>
        </p:spPr>
        <p:txBody>
          <a:bodyPr anchor="b">
            <a:noAutofit/>
          </a:bodyPr>
          <a:lstStyle/>
          <a:p>
            <a:pPr>
              <a:buNone/>
            </a:pPr>
            <a:r>
              <a:rPr lang="en-US" sz="3000" b="1" i="0" dirty="0">
                <a:solidFill>
                  <a:srgbClr val="000000"/>
                </a:solidFill>
                <a:effectLst/>
                <a:latin typeface="Aptos Display" panose="020B0004020202020204" pitchFamily="34" charset="0"/>
              </a:rPr>
              <a:t>Appointing a provincial administrator</a:t>
            </a:r>
            <a:endParaRPr lang="en-CA" sz="3000" dirty="0">
              <a:latin typeface="Aptos Display" panose="020B0004020202020204" pitchFamily="34" charset="0"/>
            </a:endParaRPr>
          </a:p>
        </p:txBody>
      </p:sp>
      <p:sp>
        <p:nvSpPr>
          <p:cNvPr id="3" name="Content Placeholder 2">
            <a:extLst>
              <a:ext uri="{FF2B5EF4-FFF2-40B4-BE49-F238E27FC236}">
                <a16:creationId xmlns:a16="http://schemas.microsoft.com/office/drawing/2014/main" id="{E5A573EF-2BC3-D282-30B2-5BEF4D2189D0}"/>
              </a:ext>
            </a:extLst>
          </p:cNvPr>
          <p:cNvSpPr>
            <a:spLocks noGrp="1"/>
          </p:cNvSpPr>
          <p:nvPr>
            <p:ph idx="1"/>
          </p:nvPr>
        </p:nvSpPr>
        <p:spPr>
          <a:xfrm>
            <a:off x="1289304" y="1540476"/>
            <a:ext cx="9849751" cy="4394605"/>
          </a:xfrm>
        </p:spPr>
        <p:txBody>
          <a:bodyPr anchor="ctr">
            <a:normAutofit/>
          </a:bodyPr>
          <a:lstStyle/>
          <a:p>
            <a:pPr algn="ctr">
              <a:buNone/>
            </a:pPr>
            <a:r>
              <a:rPr lang="en-US" sz="2000" b="1" i="0" dirty="0">
                <a:solidFill>
                  <a:srgbClr val="000000"/>
                </a:solidFill>
                <a:effectLst/>
                <a:latin typeface="Aptos Display" panose="020B0004020202020204" pitchFamily="34" charset="0"/>
              </a:rPr>
              <a:t>Division 2 — Provincial Emergency Management Organization</a:t>
            </a:r>
            <a:br>
              <a:rPr lang="en-US" sz="2000" b="1" i="0" dirty="0">
                <a:solidFill>
                  <a:srgbClr val="000000"/>
                </a:solidFill>
                <a:effectLst/>
                <a:latin typeface="Aptos Display" panose="020B0004020202020204" pitchFamily="34" charset="0"/>
              </a:rPr>
            </a:br>
            <a:r>
              <a:rPr lang="en-US" sz="2000" b="1" i="0" dirty="0">
                <a:solidFill>
                  <a:srgbClr val="000000"/>
                </a:solidFill>
                <a:effectLst/>
                <a:latin typeface="Aptos Display" panose="020B0004020202020204" pitchFamily="34" charset="0"/>
              </a:rPr>
              <a:t>	</a:t>
            </a:r>
            <a:br>
              <a:rPr lang="en-US" sz="2000" b="1" i="0" dirty="0">
                <a:solidFill>
                  <a:srgbClr val="000000"/>
                </a:solidFill>
                <a:effectLst/>
                <a:latin typeface="Aptos Display" panose="020B0004020202020204" pitchFamily="34" charset="0"/>
              </a:rPr>
            </a:br>
            <a:r>
              <a:rPr lang="en-US" sz="2000" b="1" i="0" dirty="0">
                <a:solidFill>
                  <a:srgbClr val="000000"/>
                </a:solidFill>
                <a:effectLst/>
                <a:latin typeface="Aptos Display" panose="020B0004020202020204" pitchFamily="34" charset="0"/>
              </a:rPr>
              <a:t>	Provincial emergency management organization</a:t>
            </a:r>
          </a:p>
          <a:p>
            <a:pPr>
              <a:buNone/>
            </a:pPr>
            <a:r>
              <a:rPr lang="en-US" sz="1900" b="1" i="0" dirty="0">
                <a:effectLst/>
                <a:latin typeface="BCSans"/>
              </a:rPr>
              <a:t>11</a:t>
            </a:r>
          </a:p>
          <a:p>
            <a:pPr>
              <a:buNone/>
            </a:pPr>
            <a:r>
              <a:rPr lang="en-US" sz="1900" b="0" i="0" dirty="0">
                <a:effectLst/>
                <a:latin typeface="BCSans"/>
              </a:rPr>
              <a:t>(1)The minister must ensure that there is, within the ministry of the minister, an office of the government responsible for emergency management throughout British Columbia.</a:t>
            </a:r>
          </a:p>
          <a:p>
            <a:pPr>
              <a:buNone/>
            </a:pPr>
            <a:r>
              <a:rPr lang="en-US" sz="1900" b="0" i="0" dirty="0">
                <a:effectLst/>
                <a:latin typeface="BCSans"/>
              </a:rPr>
              <a:t>(2)A deputy minister responsible for the provincial emergency management organization must be appointed under the </a:t>
            </a:r>
            <a:r>
              <a:rPr lang="en-US" sz="1900" b="0" i="1" u="none" strike="noStrike" dirty="0">
                <a:effectLst/>
                <a:latin typeface="BCSans"/>
                <a:hlinkClick r:id="rId2"/>
              </a:rPr>
              <a:t>Public Service Act</a:t>
            </a:r>
            <a:r>
              <a:rPr lang="en-US" sz="1900" b="0" i="0" dirty="0">
                <a:effectLst/>
                <a:latin typeface="BCSans"/>
              </a:rPr>
              <a:t>.</a:t>
            </a:r>
          </a:p>
          <a:p>
            <a:pPr>
              <a:buNone/>
            </a:pPr>
            <a:r>
              <a:rPr lang="en-US" sz="1900" b="0" i="0" dirty="0">
                <a:effectLst/>
                <a:latin typeface="BCSans"/>
              </a:rPr>
              <a:t>(3)</a:t>
            </a:r>
            <a:r>
              <a:rPr lang="en-US" sz="1900" b="1" i="0" dirty="0">
                <a:effectLst/>
                <a:latin typeface="BCSans"/>
              </a:rPr>
              <a:t>The minister must designate, as the provincial administrator, a person appointed 	under the </a:t>
            </a:r>
            <a:r>
              <a:rPr lang="en-US" sz="1900" b="1" i="1" u="none" strike="noStrike" dirty="0">
                <a:effectLst/>
                <a:latin typeface="BCSans"/>
                <a:hlinkClick r:id="rId2"/>
              </a:rPr>
              <a:t>Public Service Act</a:t>
            </a:r>
            <a:r>
              <a:rPr lang="en-US" sz="1900" b="1" i="0" dirty="0">
                <a:effectLst/>
                <a:latin typeface="BCSans"/>
              </a:rPr>
              <a:t>.</a:t>
            </a:r>
          </a:p>
          <a:p>
            <a:pPr marL="0" indent="0">
              <a:buNone/>
            </a:pPr>
            <a:r>
              <a:rPr lang="en-US" sz="1900" b="0" i="0" dirty="0">
                <a:effectLst/>
                <a:latin typeface="BCSans"/>
              </a:rPr>
              <a:t>(4)The deputy minister referred to in subsection (2) must, in accordance with the </a:t>
            </a:r>
            <a:r>
              <a:rPr lang="en-US" sz="1900" b="0" i="1" u="none" strike="noStrike" dirty="0">
                <a:effectLst/>
                <a:latin typeface="BCSans"/>
                <a:hlinkClick r:id="rId2"/>
              </a:rPr>
              <a:t>Public Service Act</a:t>
            </a:r>
            <a:r>
              <a:rPr lang="en-US" sz="1900" b="0" i="0" dirty="0">
                <a:effectLst/>
                <a:latin typeface="BCSans"/>
              </a:rPr>
              <a:t>, appoint officers and employees that the deputy minister considers necessary 	to assist the minister and the provincial administrator to exercise powers and perform 	duties under this Act</a:t>
            </a:r>
          </a:p>
          <a:p>
            <a:endParaRPr lang="en-CA" sz="1900" dirty="0"/>
          </a:p>
        </p:txBody>
      </p:sp>
      <p:sp>
        <p:nvSpPr>
          <p:cNvPr id="4" name="Slide Number Placeholder 3">
            <a:extLst>
              <a:ext uri="{FF2B5EF4-FFF2-40B4-BE49-F238E27FC236}">
                <a16:creationId xmlns:a16="http://schemas.microsoft.com/office/drawing/2014/main" id="{B3A89B75-4977-FF3E-77F1-2463AC98A0ED}"/>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21</a:t>
            </a:fld>
            <a:endParaRPr lang="en-CA"/>
          </a:p>
        </p:txBody>
      </p:sp>
    </p:spTree>
    <p:extLst>
      <p:ext uri="{BB962C8B-B14F-4D97-AF65-F5344CB8AC3E}">
        <p14:creationId xmlns:p14="http://schemas.microsoft.com/office/powerpoint/2010/main" val="27201815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49FAC6-8216-B375-47D0-11C6C2BF4BEC}"/>
              </a:ext>
            </a:extLst>
          </p:cNvPr>
          <p:cNvSpPr>
            <a:spLocks noGrp="1"/>
          </p:cNvSpPr>
          <p:nvPr>
            <p:ph type="title"/>
          </p:nvPr>
        </p:nvSpPr>
        <p:spPr>
          <a:xfrm>
            <a:off x="1282963" y="449726"/>
            <a:ext cx="9849751" cy="1177730"/>
          </a:xfrm>
        </p:spPr>
        <p:txBody>
          <a:bodyPr anchor="b">
            <a:normAutofit/>
          </a:bodyPr>
          <a:lstStyle/>
          <a:p>
            <a:r>
              <a:rPr lang="en-US" sz="5000" i="0" dirty="0">
                <a:effectLst/>
                <a:latin typeface="Aptos" panose="020B0004020202020204" pitchFamily="34" charset="0"/>
              </a:rPr>
              <a:t>Making it up as they go</a:t>
            </a:r>
            <a:endParaRPr lang="en-CA" sz="5000" dirty="0">
              <a:latin typeface="Aptos" panose="020B0004020202020204" pitchFamily="34" charset="0"/>
            </a:endParaRPr>
          </a:p>
        </p:txBody>
      </p:sp>
      <p:sp>
        <p:nvSpPr>
          <p:cNvPr id="3" name="Content Placeholder 2">
            <a:extLst>
              <a:ext uri="{FF2B5EF4-FFF2-40B4-BE49-F238E27FC236}">
                <a16:creationId xmlns:a16="http://schemas.microsoft.com/office/drawing/2014/main" id="{AC7F5088-EB07-3DFA-E031-A5D851F597ED}"/>
              </a:ext>
            </a:extLst>
          </p:cNvPr>
          <p:cNvSpPr>
            <a:spLocks noGrp="1"/>
          </p:cNvSpPr>
          <p:nvPr>
            <p:ph idx="1"/>
          </p:nvPr>
        </p:nvSpPr>
        <p:spPr>
          <a:xfrm>
            <a:off x="1289304" y="2100649"/>
            <a:ext cx="9849751" cy="3834432"/>
          </a:xfrm>
        </p:spPr>
        <p:txBody>
          <a:bodyPr anchor="ctr">
            <a:normAutofit/>
          </a:bodyPr>
          <a:lstStyle/>
          <a:p>
            <a:pPr algn="ctr">
              <a:buNone/>
            </a:pPr>
            <a:r>
              <a:rPr lang="en-US" sz="2400" b="1" i="0" dirty="0">
                <a:effectLst/>
                <a:latin typeface="Aptos" panose="020B0004020202020204" pitchFamily="34" charset="0"/>
              </a:rPr>
              <a:t>Standards, protocols and procedures</a:t>
            </a:r>
          </a:p>
          <a:p>
            <a:pPr>
              <a:buNone/>
            </a:pPr>
            <a:r>
              <a:rPr lang="en-US" sz="2000" b="1" i="0" dirty="0">
                <a:effectLst/>
                <a:latin typeface="BCSans"/>
              </a:rPr>
              <a:t>31</a:t>
            </a:r>
            <a:r>
              <a:rPr lang="en-US" sz="2000" b="0" i="0" dirty="0">
                <a:effectLst/>
                <a:latin typeface="BCSans"/>
              </a:rPr>
              <a:t>   (1)The provincial administrator may do one or both of the following:</a:t>
            </a:r>
          </a:p>
          <a:p>
            <a:pPr>
              <a:buNone/>
            </a:pPr>
            <a:r>
              <a:rPr lang="en-US" sz="2000" b="1" i="0" dirty="0">
                <a:effectLst/>
                <a:latin typeface="BCSans"/>
              </a:rPr>
              <a:t>(a)establish standards, protocols and procedures with respect to</a:t>
            </a:r>
          </a:p>
          <a:p>
            <a:pPr>
              <a:buNone/>
            </a:pPr>
            <a:r>
              <a:rPr lang="en-US" sz="2000" b="0" i="0" dirty="0">
                <a:effectLst/>
                <a:latin typeface="BCSans"/>
              </a:rPr>
              <a:t>(</a:t>
            </a:r>
            <a:r>
              <a:rPr lang="en-US" sz="2000" b="0" i="0" dirty="0" err="1">
                <a:effectLst/>
                <a:latin typeface="BCSans"/>
              </a:rPr>
              <a:t>i</a:t>
            </a:r>
            <a:r>
              <a:rPr lang="en-US" sz="2000" b="0" i="0" dirty="0">
                <a:effectLst/>
                <a:latin typeface="BCSans"/>
              </a:rPr>
              <a:t>)the recruitment, management, training, registration and deployment of volunteers, and</a:t>
            </a:r>
          </a:p>
          <a:p>
            <a:pPr>
              <a:buNone/>
            </a:pPr>
            <a:r>
              <a:rPr lang="en-US" sz="2000" b="0" i="0" dirty="0">
                <a:effectLst/>
                <a:latin typeface="BCSans"/>
              </a:rPr>
              <a:t>(ii)</a:t>
            </a:r>
            <a:r>
              <a:rPr lang="en-US" sz="2000" b="1" i="0" dirty="0">
                <a:effectLst/>
                <a:latin typeface="BCSans"/>
              </a:rPr>
              <a:t>the taking of specialized measures </a:t>
            </a:r>
            <a:r>
              <a:rPr lang="en-US" sz="2000" b="0" i="0" dirty="0">
                <a:effectLst/>
                <a:latin typeface="BCSans"/>
              </a:rPr>
              <a:t>by volunteers;</a:t>
            </a:r>
          </a:p>
          <a:p>
            <a:pPr>
              <a:buNone/>
            </a:pPr>
            <a:r>
              <a:rPr lang="en-US" sz="2000" b="0" i="0" dirty="0">
                <a:effectLst/>
                <a:latin typeface="BCSans"/>
              </a:rPr>
              <a:t>(b)</a:t>
            </a:r>
            <a:r>
              <a:rPr lang="en-US" sz="2000" b="1" i="0" dirty="0">
                <a:effectLst/>
                <a:latin typeface="BCSans"/>
              </a:rPr>
              <a:t>require, by order, a person or a class of persons to comply with one or more of the standards, protocols and procedures</a:t>
            </a:r>
            <a:r>
              <a:rPr lang="en-US" sz="2000" b="0" i="0" dirty="0">
                <a:effectLst/>
                <a:latin typeface="BCSans"/>
              </a:rPr>
              <a:t> referred to in paragraph (a).</a:t>
            </a:r>
          </a:p>
          <a:p>
            <a:r>
              <a:rPr lang="en-US" sz="2000" b="0" i="0" dirty="0">
                <a:effectLst/>
                <a:latin typeface="BCSans"/>
              </a:rPr>
              <a:t>(2)Subject to the regulations, the provincial administrator must publish an order made under subsection (1) (b).</a:t>
            </a:r>
          </a:p>
          <a:p>
            <a:endParaRPr lang="en-CA" sz="2000" dirty="0"/>
          </a:p>
        </p:txBody>
      </p:sp>
      <p:sp>
        <p:nvSpPr>
          <p:cNvPr id="4" name="Slide Number Placeholder 3">
            <a:extLst>
              <a:ext uri="{FF2B5EF4-FFF2-40B4-BE49-F238E27FC236}">
                <a16:creationId xmlns:a16="http://schemas.microsoft.com/office/drawing/2014/main" id="{B1ABAD7F-3F90-5784-EC87-357A8A744B7D}"/>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22</a:t>
            </a:fld>
            <a:endParaRPr lang="en-CA"/>
          </a:p>
        </p:txBody>
      </p:sp>
    </p:spTree>
    <p:extLst>
      <p:ext uri="{BB962C8B-B14F-4D97-AF65-F5344CB8AC3E}">
        <p14:creationId xmlns:p14="http://schemas.microsoft.com/office/powerpoint/2010/main" val="3180231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870B57-FEE4-30DD-7BC4-A085AFC21B1B}"/>
              </a:ext>
            </a:extLst>
          </p:cNvPr>
          <p:cNvSpPr>
            <a:spLocks noGrp="1"/>
          </p:cNvSpPr>
          <p:nvPr>
            <p:ph type="title"/>
          </p:nvPr>
        </p:nvSpPr>
        <p:spPr>
          <a:xfrm>
            <a:off x="1282963" y="922920"/>
            <a:ext cx="9849751" cy="1326010"/>
          </a:xfrm>
        </p:spPr>
        <p:txBody>
          <a:bodyPr anchor="b">
            <a:normAutofit fontScale="90000"/>
          </a:bodyPr>
          <a:lstStyle/>
          <a:p>
            <a:br>
              <a:rPr lang="en-US" sz="4200" b="1" dirty="0">
                <a:latin typeface="BCSans"/>
              </a:rPr>
            </a:br>
            <a:br>
              <a:rPr lang="en-US" sz="4200" b="1" dirty="0">
                <a:latin typeface="BCSans"/>
              </a:rPr>
            </a:br>
            <a:r>
              <a:rPr lang="en-US" sz="4200" b="1" dirty="0">
                <a:latin typeface="BCSans"/>
              </a:rPr>
              <a:t>The</a:t>
            </a:r>
            <a:r>
              <a:rPr lang="en-US" sz="4200" b="1" i="0" dirty="0">
                <a:effectLst/>
                <a:latin typeface="BCSans"/>
              </a:rPr>
              <a:t> provincial administrator entitled to wield powers not yet invented</a:t>
            </a:r>
            <a:endParaRPr lang="en-CA" sz="4200" dirty="0"/>
          </a:p>
        </p:txBody>
      </p:sp>
      <p:sp>
        <p:nvSpPr>
          <p:cNvPr id="3" name="Content Placeholder 2">
            <a:extLst>
              <a:ext uri="{FF2B5EF4-FFF2-40B4-BE49-F238E27FC236}">
                <a16:creationId xmlns:a16="http://schemas.microsoft.com/office/drawing/2014/main" id="{1CADF6F0-7B00-6FF4-0B78-51EEE4FCBB45}"/>
              </a:ext>
            </a:extLst>
          </p:cNvPr>
          <p:cNvSpPr>
            <a:spLocks noGrp="1"/>
          </p:cNvSpPr>
          <p:nvPr>
            <p:ph idx="1"/>
          </p:nvPr>
        </p:nvSpPr>
        <p:spPr>
          <a:xfrm>
            <a:off x="1289304" y="2902913"/>
            <a:ext cx="9849751" cy="3032168"/>
          </a:xfrm>
        </p:spPr>
        <p:txBody>
          <a:bodyPr anchor="ctr">
            <a:normAutofit/>
          </a:bodyPr>
          <a:lstStyle/>
          <a:p>
            <a:pPr>
              <a:buNone/>
            </a:pPr>
            <a:r>
              <a:rPr lang="en-US" sz="2000" b="1" i="0">
                <a:effectLst/>
                <a:latin typeface="BCSans"/>
              </a:rPr>
              <a:t>14</a:t>
            </a:r>
            <a:r>
              <a:rPr lang="en-US" sz="2000" b="0" i="0">
                <a:effectLst/>
                <a:latin typeface="BCSans"/>
              </a:rPr>
              <a:t>  </a:t>
            </a:r>
            <a:r>
              <a:rPr lang="en-US" sz="2000" b="1" i="0">
                <a:effectLst/>
                <a:latin typeface="BCSans"/>
              </a:rPr>
              <a:t>The provincial administrator may </a:t>
            </a:r>
            <a:r>
              <a:rPr lang="en-US" sz="2000" b="0" i="0">
                <a:effectLst/>
                <a:latin typeface="BCSans"/>
              </a:rPr>
              <a:t>do one or more of the following:</a:t>
            </a:r>
          </a:p>
          <a:p>
            <a:pPr>
              <a:buNone/>
            </a:pPr>
            <a:r>
              <a:rPr lang="en-US" sz="2000" b="0" i="0">
                <a:effectLst/>
                <a:latin typeface="BCSans"/>
              </a:rPr>
              <a:t>(a)give advice and assistance to regulated entities, on their request, respecting any matter under this Act;</a:t>
            </a:r>
          </a:p>
          <a:p>
            <a:pPr>
              <a:buNone/>
            </a:pPr>
            <a:r>
              <a:rPr lang="en-US" sz="2000" b="0" i="0">
                <a:effectLst/>
                <a:latin typeface="BCSans"/>
              </a:rPr>
              <a:t>(b)conduct public information programs relating to emergency management;</a:t>
            </a:r>
          </a:p>
          <a:p>
            <a:pPr>
              <a:buNone/>
            </a:pPr>
            <a:r>
              <a:rPr lang="en-US" sz="2000" b="0" i="0">
                <a:effectLst/>
                <a:latin typeface="BCSans"/>
              </a:rPr>
              <a:t>(c)coordinate emergency management activities, including by collaborating with persons in other jurisdictions;</a:t>
            </a:r>
          </a:p>
          <a:p>
            <a:r>
              <a:rPr lang="en-US" sz="2000" b="0" i="0">
                <a:effectLst/>
                <a:latin typeface="BCSans"/>
              </a:rPr>
              <a:t>(d)</a:t>
            </a:r>
            <a:r>
              <a:rPr lang="en-US" sz="2000" b="1" i="0">
                <a:effectLst/>
                <a:latin typeface="BCSans"/>
              </a:rPr>
              <a:t>exercise additional prescribed powers</a:t>
            </a:r>
            <a:r>
              <a:rPr lang="en-US" sz="2000" b="0" i="0">
                <a:effectLst/>
                <a:latin typeface="BCSans"/>
              </a:rPr>
              <a:t>.</a:t>
            </a:r>
          </a:p>
          <a:p>
            <a:endParaRPr lang="en-CA" sz="2000"/>
          </a:p>
        </p:txBody>
      </p:sp>
      <p:sp>
        <p:nvSpPr>
          <p:cNvPr id="4" name="Slide Number Placeholder 3">
            <a:extLst>
              <a:ext uri="{FF2B5EF4-FFF2-40B4-BE49-F238E27FC236}">
                <a16:creationId xmlns:a16="http://schemas.microsoft.com/office/drawing/2014/main" id="{E47CBEF6-774A-3C4F-4689-55FB93546FFD}"/>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23</a:t>
            </a:fld>
            <a:endParaRPr lang="en-CA"/>
          </a:p>
        </p:txBody>
      </p:sp>
    </p:spTree>
    <p:extLst>
      <p:ext uri="{BB962C8B-B14F-4D97-AF65-F5344CB8AC3E}">
        <p14:creationId xmlns:p14="http://schemas.microsoft.com/office/powerpoint/2010/main" val="1830822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A6DD24-0B48-D892-D3A1-CBAC17568ED9}"/>
              </a:ext>
            </a:extLst>
          </p:cNvPr>
          <p:cNvSpPr>
            <a:spLocks noGrp="1"/>
          </p:cNvSpPr>
          <p:nvPr>
            <p:ph type="title"/>
          </p:nvPr>
        </p:nvSpPr>
        <p:spPr>
          <a:xfrm>
            <a:off x="1210516" y="824372"/>
            <a:ext cx="9849751" cy="1349671"/>
          </a:xfrm>
        </p:spPr>
        <p:txBody>
          <a:bodyPr anchor="b">
            <a:normAutofit fontScale="90000"/>
          </a:bodyPr>
          <a:lstStyle/>
          <a:p>
            <a:r>
              <a:rPr lang="en-CA" sz="4200" dirty="0"/>
              <a:t>Emergency powers to pre-empt the emergencies that would justify emergency powers</a:t>
            </a:r>
          </a:p>
        </p:txBody>
      </p:sp>
      <p:sp>
        <p:nvSpPr>
          <p:cNvPr id="3" name="Content Placeholder 2">
            <a:extLst>
              <a:ext uri="{FF2B5EF4-FFF2-40B4-BE49-F238E27FC236}">
                <a16:creationId xmlns:a16="http://schemas.microsoft.com/office/drawing/2014/main" id="{CB9618DC-F19E-CC8A-ADA9-429E45141DA4}"/>
              </a:ext>
            </a:extLst>
          </p:cNvPr>
          <p:cNvSpPr>
            <a:spLocks noGrp="1"/>
          </p:cNvSpPr>
          <p:nvPr>
            <p:ph idx="1"/>
          </p:nvPr>
        </p:nvSpPr>
        <p:spPr>
          <a:xfrm>
            <a:off x="1289304" y="2512541"/>
            <a:ext cx="9849751" cy="3422540"/>
          </a:xfrm>
        </p:spPr>
        <p:txBody>
          <a:bodyPr anchor="ctr">
            <a:normAutofit lnSpcReduction="10000"/>
          </a:bodyPr>
          <a:lstStyle/>
          <a:p>
            <a:pPr algn="ctr">
              <a:buNone/>
            </a:pPr>
            <a:r>
              <a:rPr lang="en-US" sz="2600" b="1" i="0" dirty="0">
                <a:effectLst/>
                <a:latin typeface="BCSans"/>
              </a:rPr>
              <a:t>Directed mitigation and preparation measures</a:t>
            </a:r>
          </a:p>
          <a:p>
            <a:pPr>
              <a:buNone/>
            </a:pPr>
            <a:r>
              <a:rPr lang="en-US" sz="1700" b="1" i="0" dirty="0">
                <a:effectLst/>
                <a:latin typeface="BCSans"/>
              </a:rPr>
              <a:t>56</a:t>
            </a:r>
            <a:r>
              <a:rPr lang="en-US" sz="1700" b="0" i="0" dirty="0">
                <a:effectLst/>
                <a:latin typeface="BCSans"/>
              </a:rPr>
              <a:t>   (1)</a:t>
            </a:r>
            <a:r>
              <a:rPr lang="en-US" sz="1700" b="1" i="0" dirty="0">
                <a:effectLst/>
                <a:latin typeface="BCSans"/>
              </a:rPr>
              <a:t>The minister may make an order </a:t>
            </a:r>
            <a:r>
              <a:rPr lang="en-US" sz="1700" b="0" i="0" dirty="0">
                <a:effectLst/>
                <a:latin typeface="BCSans"/>
              </a:rPr>
              <a:t>…  if the minister is satisfied that… the order is necessary </a:t>
            </a:r>
            <a:r>
              <a:rPr lang="en-US" sz="1700" b="1" i="0" dirty="0">
                <a:effectLst/>
                <a:latin typeface="BCSans"/>
              </a:rPr>
              <a:t>for any of the following purposes</a:t>
            </a:r>
            <a:r>
              <a:rPr lang="en-US" sz="1700" b="0" i="0" dirty="0">
                <a:effectLst/>
                <a:latin typeface="BCSans"/>
              </a:rPr>
              <a:t>:</a:t>
            </a:r>
          </a:p>
          <a:p>
            <a:pPr>
              <a:buNone/>
            </a:pPr>
            <a:r>
              <a:rPr lang="en-US" sz="1700" b="0" i="0" dirty="0">
                <a:effectLst/>
                <a:latin typeface="BCSans"/>
              </a:rPr>
              <a:t>(a)</a:t>
            </a:r>
            <a:r>
              <a:rPr lang="en-US" sz="1700" b="1" i="0" dirty="0">
                <a:effectLst/>
                <a:latin typeface="BCSans"/>
              </a:rPr>
              <a:t>to mitigate a specific hazard that presents a significant risk of giving rise to</a:t>
            </a:r>
            <a:r>
              <a:rPr lang="en-US" sz="1700" b="0" i="0" dirty="0">
                <a:effectLst/>
                <a:latin typeface="BCSans"/>
              </a:rPr>
              <a:t> an emergency;</a:t>
            </a:r>
          </a:p>
          <a:p>
            <a:pPr>
              <a:buNone/>
            </a:pPr>
            <a:r>
              <a:rPr lang="en-US" sz="1700" b="0" i="0" dirty="0">
                <a:effectLst/>
                <a:latin typeface="BCSans"/>
              </a:rPr>
              <a:t>(b)to prepare for a specific type of hazard that presents a significant risk </a:t>
            </a:r>
            <a:r>
              <a:rPr lang="en-US" sz="1700" b="1" i="0" dirty="0">
                <a:effectLst/>
                <a:latin typeface="BCSans"/>
              </a:rPr>
              <a:t>of becoming </a:t>
            </a:r>
            <a:r>
              <a:rPr lang="en-US" sz="1700" b="0" i="0" dirty="0">
                <a:effectLst/>
                <a:latin typeface="BCSans"/>
              </a:rPr>
              <a:t>an emergency;</a:t>
            </a:r>
          </a:p>
          <a:p>
            <a:pPr>
              <a:buNone/>
            </a:pPr>
            <a:r>
              <a:rPr lang="en-US" sz="1700" b="0" i="0" dirty="0">
                <a:effectLst/>
                <a:latin typeface="BCSans"/>
              </a:rPr>
              <a:t>(c)to support a specific initiative in relation to the mitigation and preparation phases.</a:t>
            </a:r>
          </a:p>
          <a:p>
            <a:pPr>
              <a:buNone/>
            </a:pPr>
            <a:r>
              <a:rPr lang="en-US" sz="1700" b="0" i="0" dirty="0">
                <a:effectLst/>
                <a:latin typeface="BCSans"/>
              </a:rPr>
              <a:t>(2)</a:t>
            </a:r>
            <a:r>
              <a:rPr lang="en-US" sz="1700" b="1" i="0" dirty="0">
                <a:effectLst/>
                <a:latin typeface="BCSans"/>
              </a:rPr>
              <a:t>The minister may, by order, require a regulated entity… to provide </a:t>
            </a:r>
            <a:r>
              <a:rPr lang="en-US" sz="1700" b="0" i="0" dirty="0">
                <a:effectLst/>
                <a:latin typeface="BCSans"/>
              </a:rPr>
              <a:t>to the provincial administrator or a lead minister one or more of the following:</a:t>
            </a:r>
          </a:p>
          <a:p>
            <a:pPr>
              <a:buNone/>
            </a:pPr>
            <a:r>
              <a:rPr lang="en-US" sz="1700" b="0" i="0" dirty="0">
                <a:effectLst/>
                <a:latin typeface="BCSans"/>
              </a:rPr>
              <a:t>[…] (d)</a:t>
            </a:r>
            <a:r>
              <a:rPr lang="en-US" sz="1700" b="1" i="0" dirty="0">
                <a:effectLst/>
                <a:latin typeface="BCSans"/>
              </a:rPr>
              <a:t>any prescribed information</a:t>
            </a:r>
            <a:r>
              <a:rPr lang="en-US" sz="1700" b="0" i="0" dirty="0">
                <a:effectLst/>
                <a:latin typeface="BCSans"/>
              </a:rPr>
              <a:t>;</a:t>
            </a:r>
          </a:p>
          <a:p>
            <a:r>
              <a:rPr lang="en-US" sz="1700" b="0" i="0" dirty="0">
                <a:effectLst/>
                <a:latin typeface="BCSans"/>
              </a:rPr>
              <a:t>(e)</a:t>
            </a:r>
            <a:r>
              <a:rPr lang="en-US" sz="1700" b="1" i="0" dirty="0">
                <a:effectLst/>
                <a:latin typeface="BCSans"/>
              </a:rPr>
              <a:t>any information requested by the provincial administrator or lead minister.</a:t>
            </a:r>
          </a:p>
          <a:p>
            <a:endParaRPr lang="en-CA" sz="1700" dirty="0"/>
          </a:p>
        </p:txBody>
      </p:sp>
      <p:sp>
        <p:nvSpPr>
          <p:cNvPr id="4" name="Slide Number Placeholder 3">
            <a:extLst>
              <a:ext uri="{FF2B5EF4-FFF2-40B4-BE49-F238E27FC236}">
                <a16:creationId xmlns:a16="http://schemas.microsoft.com/office/drawing/2014/main" id="{B6A9C81C-938B-D9B8-23A2-6C552B41DC14}"/>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24</a:t>
            </a:fld>
            <a:endParaRPr lang="en-CA"/>
          </a:p>
        </p:txBody>
      </p:sp>
    </p:spTree>
    <p:extLst>
      <p:ext uri="{BB962C8B-B14F-4D97-AF65-F5344CB8AC3E}">
        <p14:creationId xmlns:p14="http://schemas.microsoft.com/office/powerpoint/2010/main" val="1545626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36D377-C6FA-44CE-60E8-3C283F33F4FB}"/>
              </a:ext>
            </a:extLst>
          </p:cNvPr>
          <p:cNvSpPr>
            <a:spLocks noGrp="1"/>
          </p:cNvSpPr>
          <p:nvPr>
            <p:ph type="title"/>
          </p:nvPr>
        </p:nvSpPr>
        <p:spPr>
          <a:xfrm>
            <a:off x="1043631" y="809898"/>
            <a:ext cx="9942716" cy="1554480"/>
          </a:xfrm>
        </p:spPr>
        <p:txBody>
          <a:bodyPr anchor="ctr">
            <a:normAutofit/>
          </a:bodyPr>
          <a:lstStyle/>
          <a:p>
            <a:r>
              <a:rPr lang="en-CA" sz="3400" dirty="0"/>
              <a:t>Health Professions and Occupations Act </a:t>
            </a:r>
            <a:br>
              <a:rPr lang="en-CA" sz="3400" dirty="0"/>
            </a:br>
            <a:r>
              <a:rPr lang="en-CA" sz="3400" dirty="0"/>
              <a:t>and</a:t>
            </a:r>
            <a:br>
              <a:rPr lang="en-CA" sz="3400" dirty="0"/>
            </a:br>
            <a:r>
              <a:rPr lang="en-CA" sz="3400" dirty="0"/>
              <a:t>Legal Professions Act</a:t>
            </a:r>
          </a:p>
        </p:txBody>
      </p:sp>
      <p:sp>
        <p:nvSpPr>
          <p:cNvPr id="3" name="Content Placeholder 2">
            <a:extLst>
              <a:ext uri="{FF2B5EF4-FFF2-40B4-BE49-F238E27FC236}">
                <a16:creationId xmlns:a16="http://schemas.microsoft.com/office/drawing/2014/main" id="{C210DB79-35A4-6C37-DE7D-D2BE48B0FA62}"/>
              </a:ext>
            </a:extLst>
          </p:cNvPr>
          <p:cNvSpPr>
            <a:spLocks noGrp="1"/>
          </p:cNvSpPr>
          <p:nvPr>
            <p:ph idx="1"/>
          </p:nvPr>
        </p:nvSpPr>
        <p:spPr>
          <a:xfrm>
            <a:off x="1045028" y="3017522"/>
            <a:ext cx="9941319" cy="3124658"/>
          </a:xfrm>
        </p:spPr>
        <p:txBody>
          <a:bodyPr anchor="ctr">
            <a:normAutofit/>
          </a:bodyPr>
          <a:lstStyle/>
          <a:p>
            <a:pPr>
              <a:spcAft>
                <a:spcPts val="1000"/>
              </a:spcAft>
              <a:buNone/>
            </a:pPr>
            <a:r>
              <a:rPr lang="en-US" sz="1900">
                <a:effectLst/>
                <a:latin typeface="Times New Roman" panose="02020603050405020304" pitchFamily="18" charset="0"/>
                <a:ea typeface="Calibri" panose="020F0502020204030204" pitchFamily="34" charset="0"/>
              </a:rPr>
              <a:t>The HPOA destroys the ability of doctors to ensure patient rights to accept or refuse medical treatment or experimentation and impairs their duty to provide advice and treatment based on the needs and choices of individual patients, free from the threat of punishment and loss of license.  </a:t>
            </a:r>
            <a:endParaRPr lang="en-CA" sz="1900">
              <a:effectLst/>
              <a:latin typeface="Times New Roman" panose="02020603050405020304" pitchFamily="18" charset="0"/>
              <a:ea typeface="Calibri" panose="020F0502020204030204" pitchFamily="34" charset="0"/>
            </a:endParaRPr>
          </a:p>
          <a:p>
            <a:pPr>
              <a:buNone/>
              <a:tabLst>
                <a:tab pos="2400300" algn="l"/>
              </a:tabLst>
            </a:pPr>
            <a:r>
              <a:rPr lang="en-US" sz="1900">
                <a:effectLst/>
                <a:latin typeface="Times New Roman" panose="02020603050405020304" pitchFamily="18" charset="0"/>
                <a:ea typeface="Calibri" panose="020F0502020204030204" pitchFamily="34" charset="0"/>
              </a:rPr>
              <a:t> </a:t>
            </a:r>
            <a:endParaRPr lang="en-CA" sz="1900">
              <a:effectLst/>
              <a:latin typeface="Times New Roman" panose="02020603050405020304" pitchFamily="18" charset="0"/>
              <a:ea typeface="Calibri" panose="020F0502020204030204" pitchFamily="34" charset="0"/>
            </a:endParaRPr>
          </a:p>
          <a:p>
            <a:pPr>
              <a:buNone/>
            </a:pPr>
            <a:r>
              <a:rPr lang="en-US" sz="1900">
                <a:effectLst/>
                <a:latin typeface="Calibri" panose="020F0502020204030204" pitchFamily="34" charset="0"/>
                <a:ea typeface="Calibri" panose="020F0502020204030204" pitchFamily="34" charset="0"/>
                <a:cs typeface="Times New Roman" panose="02020603050405020304" pitchFamily="18" charset="0"/>
              </a:rPr>
              <a:t>The LPA destroys the independence of lawyers and the ability of lawyers to act for clients and causes free from interference by state or state appointed authorities and prevents the legal profession from fulfilling its essential democratic function to provide legal representation to individuals free from state interference and to act as an effective safeguard against unconstitutional laws, violation of rights and, the abuse of power by state authorities.</a:t>
            </a:r>
            <a:endParaRPr lang="en-CA" sz="19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23C7DBDB-AEEC-86C3-5A17-C569B52DEF78}"/>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25</a:t>
            </a:fld>
            <a:endParaRPr lang="en-CA"/>
          </a:p>
        </p:txBody>
      </p:sp>
    </p:spTree>
    <p:extLst>
      <p:ext uri="{BB962C8B-B14F-4D97-AF65-F5344CB8AC3E}">
        <p14:creationId xmlns:p14="http://schemas.microsoft.com/office/powerpoint/2010/main" val="1957383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D0891E-AFB2-1CA9-1990-1A24036C6855}"/>
              </a:ext>
            </a:extLst>
          </p:cNvPr>
          <p:cNvSpPr>
            <a:spLocks noGrp="1"/>
          </p:cNvSpPr>
          <p:nvPr>
            <p:ph type="title"/>
          </p:nvPr>
        </p:nvSpPr>
        <p:spPr>
          <a:xfrm>
            <a:off x="1282963" y="1238080"/>
            <a:ext cx="9849751" cy="1349671"/>
          </a:xfrm>
        </p:spPr>
        <p:txBody>
          <a:bodyPr anchor="b">
            <a:normAutofit/>
          </a:bodyPr>
          <a:lstStyle/>
          <a:p>
            <a:r>
              <a:rPr lang="en-CA" sz="4200"/>
              <a:t>Attacking democratic rights in key professions</a:t>
            </a:r>
          </a:p>
        </p:txBody>
      </p:sp>
      <p:sp>
        <p:nvSpPr>
          <p:cNvPr id="3" name="Content Placeholder 2">
            <a:extLst>
              <a:ext uri="{FF2B5EF4-FFF2-40B4-BE49-F238E27FC236}">
                <a16:creationId xmlns:a16="http://schemas.microsoft.com/office/drawing/2014/main" id="{F7329CEF-34BD-58AC-964C-4DD9D4E81596}"/>
              </a:ext>
            </a:extLst>
          </p:cNvPr>
          <p:cNvSpPr>
            <a:spLocks noGrp="1"/>
          </p:cNvSpPr>
          <p:nvPr>
            <p:ph idx="1"/>
          </p:nvPr>
        </p:nvSpPr>
        <p:spPr>
          <a:xfrm>
            <a:off x="1289304" y="2902913"/>
            <a:ext cx="9849751" cy="3032168"/>
          </a:xfrm>
        </p:spPr>
        <p:txBody>
          <a:bodyPr anchor="ctr">
            <a:normAutofit/>
          </a:bodyPr>
          <a:lstStyle/>
          <a:p>
            <a:pPr marL="0" indent="0">
              <a:buNone/>
            </a:pPr>
            <a:r>
              <a:rPr lang="en-CA" sz="2000"/>
              <a:t>Medicine and Law are two areas in which International Human Rights Law and the laws observed in democracies are quite clear. People have the right to decide about their own bodies and medical treatment. </a:t>
            </a:r>
          </a:p>
          <a:p>
            <a:pPr marL="0" indent="0">
              <a:buNone/>
            </a:pPr>
            <a:r>
              <a:rPr lang="en-CA" sz="2000"/>
              <a:t>People have the right to access independent, competent and impartial courts to decide issues of rights, and criminality, and overreach by the state. </a:t>
            </a:r>
          </a:p>
          <a:p>
            <a:pPr marL="0" indent="0">
              <a:buNone/>
            </a:pPr>
            <a:r>
              <a:rPr lang="en-CA" sz="2000"/>
              <a:t>Where necessary, they must have access to legal representation, and that legal representation must be independent of the state.</a:t>
            </a:r>
          </a:p>
        </p:txBody>
      </p:sp>
      <p:sp>
        <p:nvSpPr>
          <p:cNvPr id="4" name="Slide Number Placeholder 3">
            <a:extLst>
              <a:ext uri="{FF2B5EF4-FFF2-40B4-BE49-F238E27FC236}">
                <a16:creationId xmlns:a16="http://schemas.microsoft.com/office/drawing/2014/main" id="{20C06DEE-E85C-6B38-3377-5243F30947A1}"/>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26</a:t>
            </a:fld>
            <a:endParaRPr lang="en-CA"/>
          </a:p>
        </p:txBody>
      </p:sp>
    </p:spTree>
    <p:extLst>
      <p:ext uri="{BB962C8B-B14F-4D97-AF65-F5344CB8AC3E}">
        <p14:creationId xmlns:p14="http://schemas.microsoft.com/office/powerpoint/2010/main" val="2144821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7FFC1E-1404-8BD5-BA43-D78F17D0B6B0}"/>
              </a:ext>
            </a:extLst>
          </p:cNvPr>
          <p:cNvSpPr>
            <a:spLocks noGrp="1"/>
          </p:cNvSpPr>
          <p:nvPr>
            <p:ph type="title"/>
          </p:nvPr>
        </p:nvSpPr>
        <p:spPr>
          <a:xfrm>
            <a:off x="1282963" y="1238080"/>
            <a:ext cx="9849751" cy="1349671"/>
          </a:xfrm>
        </p:spPr>
        <p:txBody>
          <a:bodyPr anchor="b">
            <a:normAutofit/>
          </a:bodyPr>
          <a:lstStyle/>
          <a:p>
            <a:r>
              <a:rPr lang="en-CA" sz="5400"/>
              <a:t>HPOA and LPA passed improperly</a:t>
            </a:r>
          </a:p>
        </p:txBody>
      </p:sp>
      <p:sp>
        <p:nvSpPr>
          <p:cNvPr id="3" name="Content Placeholder 2">
            <a:extLst>
              <a:ext uri="{FF2B5EF4-FFF2-40B4-BE49-F238E27FC236}">
                <a16:creationId xmlns:a16="http://schemas.microsoft.com/office/drawing/2014/main" id="{0932ACA7-7ADE-86DB-9BF7-C29C2F942F47}"/>
              </a:ext>
            </a:extLst>
          </p:cNvPr>
          <p:cNvSpPr>
            <a:spLocks noGrp="1"/>
          </p:cNvSpPr>
          <p:nvPr>
            <p:ph idx="1"/>
          </p:nvPr>
        </p:nvSpPr>
        <p:spPr>
          <a:xfrm>
            <a:off x="1289304" y="2902913"/>
            <a:ext cx="9849751" cy="3032168"/>
          </a:xfrm>
        </p:spPr>
        <p:txBody>
          <a:bodyPr anchor="ctr">
            <a:normAutofit/>
          </a:bodyPr>
          <a:lstStyle/>
          <a:p>
            <a:pPr>
              <a:spcAft>
                <a:spcPts val="1000"/>
              </a:spcAft>
              <a:buNone/>
            </a:pPr>
            <a:r>
              <a:rPr lang="en-US" sz="1600">
                <a:effectLst/>
                <a:latin typeface="Times New Roman" panose="02020603050405020304" pitchFamily="18" charset="0"/>
                <a:ea typeface="Calibri" panose="020F0502020204030204" pitchFamily="34" charset="0"/>
                <a:cs typeface="Times New Roman" panose="02020603050405020304" pitchFamily="18" charset="0"/>
              </a:rPr>
              <a:t>Established processes for democratic law making require: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Transparency;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timely notice of the proposed changes to the public and MLAs;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access to the information needed to assess and debate the necessity, and legitimacy of the proposed changes;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meaningful consultation particularly with the parties likely to be most affected;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full review, informed debate and amendments by elected representatives;</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Consensus generally of the public and formally by vote of elected representatives;</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1000"/>
              </a:spcAft>
              <a:buFont typeface="Arial" panose="020B0604020202020204" pitchFamily="34" charset="0"/>
              <a:buChar char="•"/>
            </a:pPr>
            <a:r>
              <a:rPr lang="en-US" sz="1600">
                <a:effectLst/>
                <a:latin typeface="Times New Roman" panose="02020603050405020304" pitchFamily="18" charset="0"/>
                <a:ea typeface="Calibri" panose="020F0502020204030204" pitchFamily="34" charset="0"/>
                <a:cs typeface="Times New Roman" panose="02020603050405020304" pitchFamily="18" charset="0"/>
              </a:rPr>
              <a:t>Declared as in force and published.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endParaRPr lang="en-CA" sz="1600"/>
          </a:p>
        </p:txBody>
      </p:sp>
      <p:sp>
        <p:nvSpPr>
          <p:cNvPr id="4" name="Slide Number Placeholder 3">
            <a:extLst>
              <a:ext uri="{FF2B5EF4-FFF2-40B4-BE49-F238E27FC236}">
                <a16:creationId xmlns:a16="http://schemas.microsoft.com/office/drawing/2014/main" id="{A6DE1FF1-ABD6-061A-98FE-0F2D8999FA68}"/>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27</a:t>
            </a:fld>
            <a:endParaRPr lang="en-CA"/>
          </a:p>
        </p:txBody>
      </p:sp>
    </p:spTree>
    <p:extLst>
      <p:ext uri="{BB962C8B-B14F-4D97-AF65-F5344CB8AC3E}">
        <p14:creationId xmlns:p14="http://schemas.microsoft.com/office/powerpoint/2010/main" val="455461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B0A4-AB46-E39A-3048-2BF35A53456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337C4C3-14B2-C343-0A99-399B01DE19CF}"/>
              </a:ext>
            </a:extLst>
          </p:cNvPr>
          <p:cNvSpPr>
            <a:spLocks noGrp="1"/>
          </p:cNvSpPr>
          <p:nvPr>
            <p:ph idx="1"/>
          </p:nvPr>
        </p:nvSpPr>
        <p:spPr>
          <a:xfrm>
            <a:off x="838200" y="2669751"/>
            <a:ext cx="10515600" cy="3507211"/>
          </a:xfrm>
        </p:spPr>
        <p:txBody>
          <a:bodyPr/>
          <a:lstStyle/>
          <a:p>
            <a:endParaRPr lang="en-CA" dirty="0"/>
          </a:p>
        </p:txBody>
      </p:sp>
      <p:sp>
        <p:nvSpPr>
          <p:cNvPr id="4" name="Slide Number Placeholder 3">
            <a:extLst>
              <a:ext uri="{FF2B5EF4-FFF2-40B4-BE49-F238E27FC236}">
                <a16:creationId xmlns:a16="http://schemas.microsoft.com/office/drawing/2014/main" id="{5C26EF73-0A21-8192-4DCE-C45081F1E951}"/>
              </a:ext>
            </a:extLst>
          </p:cNvPr>
          <p:cNvSpPr>
            <a:spLocks noGrp="1"/>
          </p:cNvSpPr>
          <p:nvPr>
            <p:ph type="sldNum" sz="quarter" idx="12"/>
          </p:nvPr>
        </p:nvSpPr>
        <p:spPr/>
        <p:txBody>
          <a:bodyPr/>
          <a:lstStyle/>
          <a:p>
            <a:fld id="{77F39F2A-F1BF-43DB-972B-17A5AE2D78D3}" type="slidenum">
              <a:rPr lang="en-CA" smtClean="0"/>
              <a:t>28</a:t>
            </a:fld>
            <a:endParaRPr lang="en-CA"/>
          </a:p>
        </p:txBody>
      </p:sp>
      <p:sp useBgFill="1">
        <p:nvSpPr>
          <p:cNvPr id="5" name="Rectangle 4">
            <a:extLst>
              <a:ext uri="{FF2B5EF4-FFF2-40B4-BE49-F238E27FC236}">
                <a16:creationId xmlns:a16="http://schemas.microsoft.com/office/drawing/2014/main" id="{0E51C608-F276-F572-5B82-551679224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0729C9E5-0456-C6B5-E327-CE724A957C0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7" name="Rectangle 6">
              <a:extLst>
                <a:ext uri="{FF2B5EF4-FFF2-40B4-BE49-F238E27FC236}">
                  <a16:creationId xmlns:a16="http://schemas.microsoft.com/office/drawing/2014/main" id="{F132AEC6-7786-EBB0-0949-2CDAB525E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CABCCC0-E02A-DD0E-B572-A52B114282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98646A4A-0A71-5437-4EB3-711BE58F2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18F53C18-F583-EBFF-F7ED-2BDD9A2BA9F9}"/>
              </a:ext>
            </a:extLst>
          </p:cNvPr>
          <p:cNvSpPr txBox="1">
            <a:spLocks/>
          </p:cNvSpPr>
          <p:nvPr/>
        </p:nvSpPr>
        <p:spPr>
          <a:xfrm>
            <a:off x="1282963" y="1238081"/>
            <a:ext cx="9849751" cy="101040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4200" dirty="0"/>
              <a:t>The importance of transparency</a:t>
            </a:r>
          </a:p>
        </p:txBody>
      </p:sp>
      <p:sp>
        <p:nvSpPr>
          <p:cNvPr id="11" name="Content Placeholder 2">
            <a:extLst>
              <a:ext uri="{FF2B5EF4-FFF2-40B4-BE49-F238E27FC236}">
                <a16:creationId xmlns:a16="http://schemas.microsoft.com/office/drawing/2014/main" id="{7E919FE0-EBB3-2863-D417-3FF1B29E031B}"/>
              </a:ext>
            </a:extLst>
          </p:cNvPr>
          <p:cNvSpPr txBox="1">
            <a:spLocks/>
          </p:cNvSpPr>
          <p:nvPr/>
        </p:nvSpPr>
        <p:spPr>
          <a:xfrm>
            <a:off x="1289304" y="2427870"/>
            <a:ext cx="9849751" cy="350721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sz="1600" kern="100" dirty="0">
                <a:effectLst/>
                <a:latin typeface="Aptos" panose="020B0004020202020204" pitchFamily="34" charset="0"/>
                <a:ea typeface="Aptos" panose="020B0004020202020204" pitchFamily="34" charset="0"/>
                <a:cs typeface="Times New Roman" panose="02020603050405020304" pitchFamily="18" charset="0"/>
              </a:rPr>
              <a:t>Transparency means that the essential requirement that the process, the content, the parties, their advisors, the discussions, the identity of decision makers, the information upon which the decisions are made, the</a:t>
            </a:r>
            <a:br>
              <a:rPr lang="en-CA" sz="1600" kern="100" dirty="0">
                <a:effectLst/>
                <a:latin typeface="Aptos" panose="020B0004020202020204" pitchFamily="34" charset="0"/>
                <a:ea typeface="Aptos" panose="020B0004020202020204" pitchFamily="34" charset="0"/>
                <a:cs typeface="Times New Roman" panose="02020603050405020304" pitchFamily="18" charset="0"/>
              </a:rPr>
            </a:br>
            <a:r>
              <a:rPr lang="en-CA" sz="1600" kern="100" dirty="0">
                <a:effectLst/>
                <a:latin typeface="Aptos" panose="020B0004020202020204" pitchFamily="34" charset="0"/>
                <a:ea typeface="Aptos" panose="020B0004020202020204" pitchFamily="34" charset="0"/>
                <a:cs typeface="Times New Roman" panose="02020603050405020304" pitchFamily="18" charset="0"/>
              </a:rPr>
              <a:t>public consultation carried out, the debates held, the experts consulted must all be in the open and available for the public to know or to know about. </a:t>
            </a:r>
          </a:p>
          <a:p>
            <a:r>
              <a:rPr lang="en-CA" sz="1600" kern="100" dirty="0">
                <a:effectLst/>
                <a:latin typeface="Aptos" panose="020B0004020202020204" pitchFamily="34" charset="0"/>
                <a:ea typeface="Aptos" panose="020B0004020202020204" pitchFamily="34" charset="0"/>
                <a:cs typeface="Times New Roman" panose="02020603050405020304" pitchFamily="18" charset="0"/>
              </a:rPr>
              <a:t>Without transparency, there can be no meaningful participation in governance, decision making or even in forming opinions about decisions made and laws passed. Without transparency there can be  no accountability. Secrecy and lack of transparency is the hallmark of and an essential component of dictatorial regimes and anathema to democracy.</a:t>
            </a:r>
          </a:p>
          <a:p>
            <a:endParaRPr lang="en-CA" sz="1600" dirty="0"/>
          </a:p>
        </p:txBody>
      </p:sp>
      <p:sp>
        <p:nvSpPr>
          <p:cNvPr id="12" name="Slide Number Placeholder 3">
            <a:extLst>
              <a:ext uri="{FF2B5EF4-FFF2-40B4-BE49-F238E27FC236}">
                <a16:creationId xmlns:a16="http://schemas.microsoft.com/office/drawing/2014/main" id="{D8252A24-0610-4F33-796F-FADE0F14C206}"/>
              </a:ext>
            </a:extLst>
          </p:cNvPr>
          <p:cNvSpPr txBox="1">
            <a:spLocks/>
          </p:cNvSpPr>
          <p:nvPr/>
        </p:nvSpPr>
        <p:spPr>
          <a:xfrm>
            <a:off x="8610600" y="6492240"/>
            <a:ext cx="2522114" cy="365125"/>
          </a:xfrm>
          <a:prstGeom prst="rect">
            <a:avLst/>
          </a:prstGeom>
        </p:spPr>
        <p:txBody>
          <a:bodyPr vert="horz" lIns="91440" tIns="45720" rIns="91440" bIns="45720" rtlCol="0" anchor="ctr">
            <a:normAutofit/>
          </a:bodyP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77F39F2A-F1BF-43DB-972B-17A5AE2D78D3}" type="slidenum">
              <a:rPr lang="en-CA" smtClean="0"/>
              <a:pPr>
                <a:spcAft>
                  <a:spcPts val="600"/>
                </a:spcAft>
              </a:pPr>
              <a:t>28</a:t>
            </a:fld>
            <a:endParaRPr lang="en-CA"/>
          </a:p>
        </p:txBody>
      </p:sp>
    </p:spTree>
    <p:extLst>
      <p:ext uri="{BB962C8B-B14F-4D97-AF65-F5344CB8AC3E}">
        <p14:creationId xmlns:p14="http://schemas.microsoft.com/office/powerpoint/2010/main" val="1305793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47AFC2-D0A4-9468-F36D-D99D30199CF4}"/>
              </a:ext>
            </a:extLst>
          </p:cNvPr>
          <p:cNvSpPr>
            <a:spLocks noGrp="1"/>
          </p:cNvSpPr>
          <p:nvPr>
            <p:ph type="title"/>
          </p:nvPr>
        </p:nvSpPr>
        <p:spPr>
          <a:xfrm>
            <a:off x="1282963" y="1238080"/>
            <a:ext cx="9849751" cy="1349671"/>
          </a:xfrm>
        </p:spPr>
        <p:txBody>
          <a:bodyPr anchor="b">
            <a:normAutofit/>
          </a:bodyPr>
          <a:lstStyle/>
          <a:p>
            <a:r>
              <a:rPr lang="en-CA" sz="4200" dirty="0"/>
              <a:t>Flaunting established democratic procedure</a:t>
            </a:r>
          </a:p>
        </p:txBody>
      </p:sp>
      <p:sp>
        <p:nvSpPr>
          <p:cNvPr id="3" name="Content Placeholder 2">
            <a:extLst>
              <a:ext uri="{FF2B5EF4-FFF2-40B4-BE49-F238E27FC236}">
                <a16:creationId xmlns:a16="http://schemas.microsoft.com/office/drawing/2014/main" id="{7AEF9A2D-D36C-4794-BED5-5299CB9D2CA4}"/>
              </a:ext>
            </a:extLst>
          </p:cNvPr>
          <p:cNvSpPr>
            <a:spLocks noGrp="1"/>
          </p:cNvSpPr>
          <p:nvPr>
            <p:ph idx="1"/>
          </p:nvPr>
        </p:nvSpPr>
        <p:spPr>
          <a:xfrm>
            <a:off x="1289304" y="2902913"/>
            <a:ext cx="9849751" cy="3032168"/>
          </a:xfrm>
        </p:spPr>
        <p:txBody>
          <a:bodyPr anchor="ctr">
            <a:normAutofit/>
          </a:bodyPr>
          <a:lstStyle/>
          <a:p>
            <a:r>
              <a:rPr lang="en-CA" sz="2000" kern="100">
                <a:effectLst/>
                <a:latin typeface="Times New Roman" panose="02020603050405020304" pitchFamily="18" charset="0"/>
                <a:ea typeface="Aptos" panose="020B0004020202020204" pitchFamily="34" charset="0"/>
                <a:cs typeface="Times New Roman" panose="02020603050405020304" pitchFamily="18" charset="0"/>
              </a:rPr>
              <a:t>Both laws developed and passed without the notice, consultation, disclosure, debate and consent </a:t>
            </a:r>
            <a:r>
              <a:rPr lang="en-CA" sz="2000" b="1" kern="100">
                <a:effectLst/>
                <a:latin typeface="Times New Roman" panose="02020603050405020304" pitchFamily="18" charset="0"/>
                <a:ea typeface="Aptos" panose="020B0004020202020204" pitchFamily="34" charset="0"/>
                <a:cs typeface="Times New Roman" panose="02020603050405020304" pitchFamily="18" charset="0"/>
              </a:rPr>
              <a:t>required of law-making in a democracy. </a:t>
            </a:r>
          </a:p>
          <a:p>
            <a:r>
              <a:rPr lang="en-CA" sz="2000" kern="100">
                <a:effectLst/>
                <a:latin typeface="Times New Roman" panose="02020603050405020304" pitchFamily="18" charset="0"/>
                <a:ea typeface="Aptos" panose="020B0004020202020204" pitchFamily="34" charset="0"/>
                <a:cs typeface="Times New Roman" panose="02020603050405020304" pitchFamily="18" charset="0"/>
              </a:rPr>
              <a:t>Essential to democratic law-making is full, informed, transparent consultation during all stages of development with the public, people most affected, and  with elected representatives. </a:t>
            </a:r>
          </a:p>
          <a:p>
            <a:r>
              <a:rPr lang="en-CA" sz="2000" kern="100">
                <a:effectLst/>
                <a:latin typeface="Times New Roman" panose="02020603050405020304" pitchFamily="18" charset="0"/>
                <a:ea typeface="Aptos" panose="020B0004020202020204" pitchFamily="34" charset="0"/>
                <a:cs typeface="Times New Roman" panose="02020603050405020304" pitchFamily="18" charset="0"/>
              </a:rPr>
              <a:t>This did not happen. Instead, the provisions of</a:t>
            </a:r>
            <a:r>
              <a:rPr lang="en-CA" sz="2000" b="1" kern="100">
                <a:effectLst/>
                <a:latin typeface="Times New Roman" panose="02020603050405020304" pitchFamily="18" charset="0"/>
                <a:ea typeface="Aptos" panose="020B0004020202020204" pitchFamily="34" charset="0"/>
                <a:cs typeface="Times New Roman" panose="02020603050405020304" pitchFamily="18" charset="0"/>
              </a:rPr>
              <a:t> both bills were shrouded in secrecy until being tabled in the Legislative Assembly</a:t>
            </a:r>
            <a:endParaRPr lang="en-CA" sz="2000" kern="100">
              <a:effectLst/>
              <a:latin typeface="Aptos" panose="020B0004020202020204" pitchFamily="34" charset="0"/>
              <a:ea typeface="Aptos" panose="020B0004020202020204" pitchFamily="34" charset="0"/>
              <a:cs typeface="Times New Roman" panose="02020603050405020304" pitchFamily="18" charset="0"/>
            </a:endParaRPr>
          </a:p>
          <a:p>
            <a:endParaRPr lang="en-CA" sz="2000"/>
          </a:p>
        </p:txBody>
      </p:sp>
      <p:sp>
        <p:nvSpPr>
          <p:cNvPr id="4" name="Slide Number Placeholder 3">
            <a:extLst>
              <a:ext uri="{FF2B5EF4-FFF2-40B4-BE49-F238E27FC236}">
                <a16:creationId xmlns:a16="http://schemas.microsoft.com/office/drawing/2014/main" id="{6E961F6B-D6A5-8A85-BA1B-C4574CD44459}"/>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29</a:t>
            </a:fld>
            <a:endParaRPr lang="en-CA"/>
          </a:p>
        </p:txBody>
      </p:sp>
    </p:spTree>
    <p:extLst>
      <p:ext uri="{BB962C8B-B14F-4D97-AF65-F5344CB8AC3E}">
        <p14:creationId xmlns:p14="http://schemas.microsoft.com/office/powerpoint/2010/main" val="2805851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152A0DB-7E6F-AEFC-B01B-32F463F2CAE4}"/>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6AAB56-341B-E4A9-DFF1-DEE3A8AC3E21}"/>
              </a:ext>
            </a:extLst>
          </p:cNvPr>
          <p:cNvSpPr>
            <a:spLocks noGrp="1"/>
          </p:cNvSpPr>
          <p:nvPr>
            <p:ph type="title"/>
          </p:nvPr>
        </p:nvSpPr>
        <p:spPr>
          <a:xfrm>
            <a:off x="1043631" y="809898"/>
            <a:ext cx="9942716" cy="1554480"/>
          </a:xfrm>
        </p:spPr>
        <p:txBody>
          <a:bodyPr anchor="ctr">
            <a:normAutofit/>
          </a:bodyPr>
          <a:lstStyle/>
          <a:p>
            <a:r>
              <a:rPr lang="en-GB" sz="4800" b="1" i="0" u="none" strike="noStrike">
                <a:effectLst/>
                <a:latin typeface="Inter"/>
              </a:rPr>
              <a:t>Executive Summary (Continued)</a:t>
            </a:r>
            <a:br>
              <a:rPr lang="en-GB" sz="4800" b="1" i="0" u="none" strike="noStrike">
                <a:effectLst/>
                <a:latin typeface="Inter"/>
              </a:rPr>
            </a:br>
            <a:endParaRPr lang="en-CA" sz="4800"/>
          </a:p>
        </p:txBody>
      </p:sp>
      <p:sp>
        <p:nvSpPr>
          <p:cNvPr id="3" name="Content Placeholder 2">
            <a:extLst>
              <a:ext uri="{FF2B5EF4-FFF2-40B4-BE49-F238E27FC236}">
                <a16:creationId xmlns:a16="http://schemas.microsoft.com/office/drawing/2014/main" id="{7AB08DD4-88C4-ABF4-EB82-045BF3FB3DB6}"/>
              </a:ext>
            </a:extLst>
          </p:cNvPr>
          <p:cNvSpPr>
            <a:spLocks noGrp="1"/>
          </p:cNvSpPr>
          <p:nvPr>
            <p:ph idx="1"/>
          </p:nvPr>
        </p:nvSpPr>
        <p:spPr>
          <a:xfrm>
            <a:off x="1045028" y="3017522"/>
            <a:ext cx="9941319" cy="3124658"/>
          </a:xfrm>
        </p:spPr>
        <p:txBody>
          <a:bodyPr anchor="ctr">
            <a:normAutofit lnSpcReduction="10000"/>
          </a:bodyPr>
          <a:lstStyle/>
          <a:p>
            <a:pPr>
              <a:buNone/>
            </a:pPr>
            <a:r>
              <a:rPr lang="en-GB" sz="1700" b="1" i="0" u="none" strike="noStrike" dirty="0">
                <a:effectLst/>
                <a:latin typeface="Inter"/>
              </a:rPr>
              <a:t>Key Points:</a:t>
            </a:r>
            <a:endParaRPr lang="en-GB" sz="1700" b="0" i="0" u="none" strike="noStrike" dirty="0">
              <a:effectLst/>
              <a:latin typeface="Inter"/>
            </a:endParaRPr>
          </a:p>
          <a:p>
            <a:pPr>
              <a:buFont typeface="+mj-lt"/>
              <a:buAutoNum type="arabicPeriod"/>
            </a:pPr>
            <a:r>
              <a:rPr lang="en-GB" sz="1700" b="1" i="0" u="none" strike="noStrike" dirty="0">
                <a:effectLst/>
                <a:latin typeface="Inter"/>
              </a:rPr>
              <a:t>Reduction of Accountability and Transparency:</a:t>
            </a:r>
            <a:r>
              <a:rPr lang="en-GB" sz="1700" b="0" i="0" u="none" strike="noStrike" dirty="0">
                <a:effectLst/>
                <a:latin typeface="Inter"/>
              </a:rPr>
              <a:t> The new legislation reduces accountability and transparency in lawmaking, decision-making, and enforcement of state actions. It allows government and administrative bodies to bypass existing laws and to exercise unlimited authority without challenge both in the developme</a:t>
            </a:r>
            <a:r>
              <a:rPr lang="en-GB" sz="1700" dirty="0">
                <a:latin typeface="Inter"/>
              </a:rPr>
              <a:t>nt and enactment of legislation</a:t>
            </a:r>
            <a:r>
              <a:rPr lang="en-GB" sz="1700" b="0" i="0" u="none" strike="noStrike" dirty="0">
                <a:effectLst/>
                <a:latin typeface="Inter"/>
              </a:rPr>
              <a:t>.</a:t>
            </a:r>
          </a:p>
          <a:p>
            <a:pPr>
              <a:buFont typeface="+mj-lt"/>
              <a:buAutoNum type="arabicPeriod"/>
            </a:pPr>
            <a:r>
              <a:rPr lang="en-GB" sz="1700" b="1" i="0" u="none" strike="noStrike" dirty="0">
                <a:effectLst/>
                <a:latin typeface="Inter"/>
              </a:rPr>
              <a:t>Bypassing Constitutional Protections:</a:t>
            </a:r>
            <a:r>
              <a:rPr lang="en-GB" sz="1700" b="0" i="0" u="none" strike="noStrike" dirty="0">
                <a:effectLst/>
                <a:latin typeface="Inter"/>
              </a:rPr>
              <a:t> These acts consistently and systematically circumvent the Canadian Charter of Rights and Freedoms while imposing severe penalties for noncompliance and dissent, thereby replacing democratic governance with authoritarian rule. </a:t>
            </a:r>
          </a:p>
          <a:p>
            <a:pPr>
              <a:buFont typeface="+mj-lt"/>
              <a:buAutoNum type="arabicPeriod"/>
            </a:pPr>
            <a:r>
              <a:rPr lang="en-GB" sz="1700" b="1" i="0" u="none" strike="noStrike" dirty="0">
                <a:effectLst/>
                <a:latin typeface="Inter"/>
              </a:rPr>
              <a:t>Empowerment of Unelected Officials:</a:t>
            </a:r>
            <a:r>
              <a:rPr lang="en-GB" sz="1700" b="0" i="0" u="none" strike="noStrike" dirty="0">
                <a:effectLst/>
                <a:latin typeface="Inter"/>
              </a:rPr>
              <a:t> The legislation grants extensive powers to unelected administrators and political appointees, who lack independence, competence, and accountability. These officials can create laws without oversight from the public, the Legislative Assembly, or the judiciary in the critical arenas of healthcare, legal services and emergency management.</a:t>
            </a:r>
          </a:p>
          <a:p>
            <a:pPr marL="0" indent="0">
              <a:buNone/>
            </a:pPr>
            <a:endParaRPr lang="en-CA" sz="1700" dirty="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716EEB9E-116D-1F81-5083-F9D4CFFA2EFC}"/>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3</a:t>
            </a:fld>
            <a:endParaRPr lang="en-CA"/>
          </a:p>
        </p:txBody>
      </p:sp>
    </p:spTree>
    <p:extLst>
      <p:ext uri="{BB962C8B-B14F-4D97-AF65-F5344CB8AC3E}">
        <p14:creationId xmlns:p14="http://schemas.microsoft.com/office/powerpoint/2010/main" val="787519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18B4B-5ED0-6E23-7928-FF86B663D0F0}"/>
              </a:ext>
            </a:extLst>
          </p:cNvPr>
          <p:cNvSpPr>
            <a:spLocks noGrp="1"/>
          </p:cNvSpPr>
          <p:nvPr>
            <p:ph type="title"/>
          </p:nvPr>
        </p:nvSpPr>
        <p:spPr>
          <a:xfrm>
            <a:off x="1282963" y="1238080"/>
            <a:ext cx="9849751" cy="1349671"/>
          </a:xfrm>
        </p:spPr>
        <p:txBody>
          <a:bodyPr anchor="b">
            <a:normAutofit/>
          </a:bodyPr>
          <a:lstStyle/>
          <a:p>
            <a:r>
              <a:rPr lang="en-CA" sz="4200" dirty="0"/>
              <a:t>Like magic, these two Acts make our rights and established standards disappear</a:t>
            </a:r>
          </a:p>
        </p:txBody>
      </p:sp>
      <p:sp>
        <p:nvSpPr>
          <p:cNvPr id="3" name="Content Placeholder 2">
            <a:extLst>
              <a:ext uri="{FF2B5EF4-FFF2-40B4-BE49-F238E27FC236}">
                <a16:creationId xmlns:a16="http://schemas.microsoft.com/office/drawing/2014/main" id="{3B6C14E8-CCFA-C6B6-D758-51F91ECBA57D}"/>
              </a:ext>
            </a:extLst>
          </p:cNvPr>
          <p:cNvSpPr>
            <a:spLocks noGrp="1"/>
          </p:cNvSpPr>
          <p:nvPr>
            <p:ph idx="1"/>
          </p:nvPr>
        </p:nvSpPr>
        <p:spPr>
          <a:xfrm>
            <a:off x="1289304" y="2695820"/>
            <a:ext cx="9849751" cy="3239261"/>
          </a:xfrm>
        </p:spPr>
        <p:txBody>
          <a:bodyPr anchor="ctr">
            <a:normAutofit/>
          </a:bodyPr>
          <a:lstStyle/>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The Health Professions and Occupations Act and the Legal Professions Act:</a:t>
            </a:r>
            <a:b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br>
            <a:endParaRPr lang="en-CA" sz="1400" b="1" kern="100" dirty="0">
              <a:effectLst/>
              <a:latin typeface="Times New Roman" panose="02020603050405020304" pitchFamily="18"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1/ abolish democratic governance of health care workers and lawyers  </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2/ impose authoritarian governance by dozens of unknown political appointees who lack independence, competence and accountability;  </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3/ empower appointees to make or adopt laws without notice, consultation, consensus, a public purpose or compliance with existing law;</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5/ mandate non-consensual medical or experimental treatment for health care and legal workers as a condition of licensing;</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6/ allow appointees access to confidential patient and client records without notice or court order;</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7/ criminalize lawful advice or opinions not sanctioned by the state or its appointees;</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6/ impose severe penalties for non-compliance even with unlawful provisions; </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7/ lack a legitimate statutory purpose; </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8/ restrict or prohibit access to remedies to prevent rights violations and the enforcement of unlawful provisions. </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pPr indent="0">
              <a:spcBef>
                <a:spcPts val="0"/>
              </a:spcBef>
              <a:buNone/>
            </a:pPr>
            <a:r>
              <a:rPr lang="en-CA" sz="1400" b="1" kern="100" dirty="0">
                <a:effectLst/>
                <a:latin typeface="Times New Roman" panose="02020603050405020304" pitchFamily="18" charset="0"/>
                <a:ea typeface="Aptos" panose="020B0004020202020204" pitchFamily="34" charset="0"/>
                <a:cs typeface="Times New Roman" panose="02020603050405020304" pitchFamily="18" charset="0"/>
              </a:rPr>
              <a:t>9/ Increase costs and decrease public access to health care and legal services of choice.</a:t>
            </a:r>
            <a:endParaRPr lang="en-CA" sz="1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CA" sz="1400" dirty="0"/>
          </a:p>
        </p:txBody>
      </p:sp>
      <p:sp>
        <p:nvSpPr>
          <p:cNvPr id="4" name="Slide Number Placeholder 3">
            <a:extLst>
              <a:ext uri="{FF2B5EF4-FFF2-40B4-BE49-F238E27FC236}">
                <a16:creationId xmlns:a16="http://schemas.microsoft.com/office/drawing/2014/main" id="{C10B8CB0-9DCE-2FC4-50FD-9EC0D84AE11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30</a:t>
            </a:fld>
            <a:endParaRPr lang="en-CA"/>
          </a:p>
        </p:txBody>
      </p:sp>
    </p:spTree>
    <p:extLst>
      <p:ext uri="{BB962C8B-B14F-4D97-AF65-F5344CB8AC3E}">
        <p14:creationId xmlns:p14="http://schemas.microsoft.com/office/powerpoint/2010/main" val="2576524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EA3FEE-C748-7172-C9FE-56F6A3FC98B6}"/>
              </a:ext>
            </a:extLst>
          </p:cNvPr>
          <p:cNvSpPr>
            <a:spLocks noGrp="1"/>
          </p:cNvSpPr>
          <p:nvPr>
            <p:ph type="title"/>
          </p:nvPr>
        </p:nvSpPr>
        <p:spPr>
          <a:xfrm>
            <a:off x="1282963" y="1238080"/>
            <a:ext cx="9849751" cy="1349671"/>
          </a:xfrm>
        </p:spPr>
        <p:txBody>
          <a:bodyPr anchor="b">
            <a:normAutofit/>
          </a:bodyPr>
          <a:lstStyle/>
          <a:p>
            <a:r>
              <a:rPr lang="en-CA" sz="4200"/>
              <a:t>Legislating your rights and democratic legislative practice out of existence</a:t>
            </a:r>
          </a:p>
        </p:txBody>
      </p:sp>
      <p:sp>
        <p:nvSpPr>
          <p:cNvPr id="3" name="Content Placeholder 2">
            <a:extLst>
              <a:ext uri="{FF2B5EF4-FFF2-40B4-BE49-F238E27FC236}">
                <a16:creationId xmlns:a16="http://schemas.microsoft.com/office/drawing/2014/main" id="{BF20E329-99C3-5162-3E0E-5E464B49380F}"/>
              </a:ext>
            </a:extLst>
          </p:cNvPr>
          <p:cNvSpPr>
            <a:spLocks noGrp="1"/>
          </p:cNvSpPr>
          <p:nvPr>
            <p:ph idx="1"/>
          </p:nvPr>
        </p:nvSpPr>
        <p:spPr>
          <a:xfrm>
            <a:off x="1289304" y="2902913"/>
            <a:ext cx="9849751" cy="3032168"/>
          </a:xfrm>
        </p:spPr>
        <p:txBody>
          <a:bodyPr anchor="ctr">
            <a:normAutofit/>
          </a:bodyPr>
          <a:lstStyle/>
          <a:p>
            <a:r>
              <a:rPr lang="en-CA" sz="2000" dirty="0"/>
              <a:t>The HPOA and LPA are authorizing not only unaccountable unelected civil servants, but they are authorizing private contractors to make laws that are enforceable in BC, they’re authorizing a whole list of unaccountable people to adopt laws from other countries, and even to adopt rules and regulations made by organizations such as the WHO and the WEF</a:t>
            </a:r>
          </a:p>
        </p:txBody>
      </p:sp>
      <p:sp>
        <p:nvSpPr>
          <p:cNvPr id="4" name="Slide Number Placeholder 3">
            <a:extLst>
              <a:ext uri="{FF2B5EF4-FFF2-40B4-BE49-F238E27FC236}">
                <a16:creationId xmlns:a16="http://schemas.microsoft.com/office/drawing/2014/main" id="{D3A79171-0EC5-A3C3-AB79-431AD5B0AF55}"/>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31</a:t>
            </a:fld>
            <a:endParaRPr lang="en-CA"/>
          </a:p>
        </p:txBody>
      </p:sp>
    </p:spTree>
    <p:extLst>
      <p:ext uri="{BB962C8B-B14F-4D97-AF65-F5344CB8AC3E}">
        <p14:creationId xmlns:p14="http://schemas.microsoft.com/office/powerpoint/2010/main" val="1637160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1E439F-2ED8-6D9E-D1CF-00BC357F774E}"/>
              </a:ext>
            </a:extLst>
          </p:cNvPr>
          <p:cNvSpPr>
            <a:spLocks noGrp="1"/>
          </p:cNvSpPr>
          <p:nvPr>
            <p:ph type="title"/>
          </p:nvPr>
        </p:nvSpPr>
        <p:spPr>
          <a:xfrm>
            <a:off x="1043631" y="809898"/>
            <a:ext cx="9942716" cy="1554480"/>
          </a:xfrm>
        </p:spPr>
        <p:txBody>
          <a:bodyPr anchor="ctr">
            <a:normAutofit/>
          </a:bodyPr>
          <a:lstStyle/>
          <a:p>
            <a:r>
              <a:rPr lang="en-CA" sz="4800" dirty="0"/>
              <a:t>Health Professions and Occupations Act—testing the waters of compliance</a:t>
            </a:r>
          </a:p>
        </p:txBody>
      </p:sp>
      <p:sp>
        <p:nvSpPr>
          <p:cNvPr id="3" name="Content Placeholder 2">
            <a:extLst>
              <a:ext uri="{FF2B5EF4-FFF2-40B4-BE49-F238E27FC236}">
                <a16:creationId xmlns:a16="http://schemas.microsoft.com/office/drawing/2014/main" id="{9E04E6A3-7B2B-D579-D5B9-2B08390774EA}"/>
              </a:ext>
            </a:extLst>
          </p:cNvPr>
          <p:cNvSpPr>
            <a:spLocks noGrp="1"/>
          </p:cNvSpPr>
          <p:nvPr>
            <p:ph idx="1"/>
          </p:nvPr>
        </p:nvSpPr>
        <p:spPr>
          <a:xfrm>
            <a:off x="1045028" y="3017522"/>
            <a:ext cx="9941319" cy="3124658"/>
          </a:xfrm>
        </p:spPr>
        <p:txBody>
          <a:bodyPr anchor="ctr">
            <a:normAutofit/>
          </a:bodyPr>
          <a:lstStyle/>
          <a:p>
            <a:r>
              <a:rPr lang="en-CA" sz="2400" dirty="0"/>
              <a:t>The HPOA came out first. Perhaps this was because the health professions seemed an easier target than the legal profession—it may have been anticipated that few doctors were going to stand up to say, “Hey, you can’t strip our patients of their right to informed consent.”</a:t>
            </a:r>
          </a:p>
          <a:p>
            <a:pPr marL="0" indent="0">
              <a:buNone/>
            </a:pPr>
            <a:endParaRPr lang="en-CA" sz="2400" dirty="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8AAB9435-D592-78A9-3FF5-C64BEFE63658}"/>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32</a:t>
            </a:fld>
            <a:endParaRPr lang="en-CA"/>
          </a:p>
        </p:txBody>
      </p:sp>
    </p:spTree>
    <p:extLst>
      <p:ext uri="{BB962C8B-B14F-4D97-AF65-F5344CB8AC3E}">
        <p14:creationId xmlns:p14="http://schemas.microsoft.com/office/powerpoint/2010/main" val="171033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5F1A58-3708-7D7F-3A02-595B4E6C0C07}"/>
              </a:ext>
            </a:extLst>
          </p:cNvPr>
          <p:cNvSpPr>
            <a:spLocks noGrp="1"/>
          </p:cNvSpPr>
          <p:nvPr>
            <p:ph type="title"/>
          </p:nvPr>
        </p:nvSpPr>
        <p:spPr>
          <a:xfrm>
            <a:off x="1282963" y="922920"/>
            <a:ext cx="10093491" cy="1161254"/>
          </a:xfrm>
        </p:spPr>
        <p:txBody>
          <a:bodyPr anchor="b">
            <a:normAutofit fontScale="90000"/>
          </a:bodyPr>
          <a:lstStyle/>
          <a:p>
            <a:pPr algn="ctr"/>
            <a:r>
              <a:rPr lang="en-CA" sz="4600" dirty="0"/>
              <a:t>HPOA and the International Health Regulations</a:t>
            </a:r>
            <a:br>
              <a:rPr lang="en-CA" sz="4600" dirty="0"/>
            </a:br>
            <a:r>
              <a:rPr lang="en-CA" sz="4600" dirty="0"/>
              <a:t>Global Coordination</a:t>
            </a:r>
          </a:p>
        </p:txBody>
      </p:sp>
      <p:sp>
        <p:nvSpPr>
          <p:cNvPr id="3" name="Content Placeholder 2">
            <a:extLst>
              <a:ext uri="{FF2B5EF4-FFF2-40B4-BE49-F238E27FC236}">
                <a16:creationId xmlns:a16="http://schemas.microsoft.com/office/drawing/2014/main" id="{6321C3E5-246A-BFAD-9C15-726A122C7DFF}"/>
              </a:ext>
            </a:extLst>
          </p:cNvPr>
          <p:cNvSpPr>
            <a:spLocks noGrp="1"/>
          </p:cNvSpPr>
          <p:nvPr>
            <p:ph idx="1"/>
          </p:nvPr>
        </p:nvSpPr>
        <p:spPr>
          <a:xfrm>
            <a:off x="1289304" y="2192243"/>
            <a:ext cx="9849751" cy="3742838"/>
          </a:xfrm>
        </p:spPr>
        <p:txBody>
          <a:bodyPr anchor="ctr">
            <a:normAutofit/>
          </a:bodyPr>
          <a:lstStyle/>
          <a:p>
            <a:pPr>
              <a:spcBef>
                <a:spcPts val="200"/>
              </a:spcBef>
              <a:spcAft>
                <a:spcPts val="200"/>
              </a:spcAft>
            </a:pPr>
            <a:r>
              <a:rPr lang="en-US" sz="1400" b="1" dirty="0">
                <a:latin typeface="Times New Roman" panose="02020603050405020304" pitchFamily="18" charset="0"/>
                <a:cs typeface="Times New Roman" panose="02020603050405020304" pitchFamily="18" charset="0"/>
              </a:rPr>
              <a:t>The HPOA allows regulations, standards, codes or rules enacted in other jurisdictions or set by “any body that may make codes, standards and rules” (ss. </a:t>
            </a:r>
            <a:r>
              <a:rPr lang="en-US" sz="1400" b="1" dirty="0">
                <a:latin typeface="Times New Roman" panose="02020603050405020304" pitchFamily="18" charset="0"/>
                <a:cs typeface="Times New Roman" panose="02020603050405020304" pitchFamily="18" charset="0"/>
                <a:hlinkClick r:id="rId3"/>
              </a:rPr>
              <a:t>533</a:t>
            </a:r>
            <a:r>
              <a:rPr lang="en-US" sz="1400" b="1" dirty="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hlinkClick r:id="rId4"/>
              </a:rPr>
              <a:t>335</a:t>
            </a:r>
            <a:r>
              <a:rPr lang="en-US" sz="1400" b="1" dirty="0">
                <a:latin typeface="Times New Roman" panose="02020603050405020304" pitchFamily="18" charset="0"/>
                <a:cs typeface="Times New Roman" panose="02020603050405020304" pitchFamily="18" charset="0"/>
              </a:rPr>
              <a:t>) to be adopted as law in BC. </a:t>
            </a:r>
          </a:p>
          <a:p>
            <a:pPr>
              <a:spcBef>
                <a:spcPts val="200"/>
              </a:spcBef>
              <a:spcAft>
                <a:spcPts val="200"/>
              </a:spcAft>
            </a:pPr>
            <a:r>
              <a:rPr lang="en-US" sz="1400" dirty="0">
                <a:latin typeface="Times New Roman" panose="02020603050405020304" pitchFamily="18" charset="0"/>
                <a:cs typeface="Times New Roman" panose="02020603050405020304" pitchFamily="18" charset="0"/>
              </a:rPr>
              <a:t>This includes rules set by the World Health Organization (WHO), World Health Assembly (WHA) and the World Economic Forum (WEF).</a:t>
            </a:r>
          </a:p>
          <a:p>
            <a:pPr marL="342900" indent="-342900">
              <a:spcBef>
                <a:spcPts val="200"/>
              </a:spcBef>
              <a:spcAft>
                <a:spcPts val="200"/>
              </a:spcAft>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The HPOA mirrors proposed amendments to the International Health Regulations (IHR) which will impose a global system of control over all aspects of health. The IHR will oblige states to adopt and enforce measures that: </a:t>
            </a:r>
          </a:p>
          <a:p>
            <a:pPr marL="1085850" lvl="2" indent="-400050">
              <a:spcBef>
                <a:spcPts val="200"/>
              </a:spcBef>
              <a:spcAft>
                <a:spcPts val="200"/>
              </a:spcAft>
              <a:buFont typeface="+mj-lt"/>
              <a:buAutoNum type="romanLcPeriod"/>
            </a:pPr>
            <a:r>
              <a:rPr lang="en-US" sz="1400" dirty="0">
                <a:latin typeface="Times New Roman" panose="02020603050405020304" pitchFamily="18" charset="0"/>
                <a:cs typeface="Times New Roman" panose="02020603050405020304" pitchFamily="18" charset="0"/>
              </a:rPr>
              <a:t>Change the meaning of words;</a:t>
            </a:r>
          </a:p>
          <a:p>
            <a:pPr marL="1085850" lvl="2" indent="-400050">
              <a:spcBef>
                <a:spcPts val="200"/>
              </a:spcBef>
              <a:spcAft>
                <a:spcPts val="200"/>
              </a:spcAft>
              <a:buFont typeface="+mj-lt"/>
              <a:buAutoNum type="romanLcPeriod"/>
            </a:pPr>
            <a:r>
              <a:rPr lang="en-US" sz="1400" dirty="0">
                <a:latin typeface="Times New Roman" panose="02020603050405020304" pitchFamily="18" charset="0"/>
                <a:cs typeface="Times New Roman" panose="02020603050405020304" pitchFamily="18" charset="0"/>
              </a:rPr>
              <a:t>Mandate some medical treatments and prohibit others; </a:t>
            </a:r>
          </a:p>
          <a:p>
            <a:pPr marL="1085850" lvl="2" indent="-400050">
              <a:spcBef>
                <a:spcPts val="200"/>
              </a:spcBef>
              <a:spcAft>
                <a:spcPts val="200"/>
              </a:spcAft>
              <a:buFont typeface="+mj-lt"/>
              <a:buAutoNum type="romanLcPeriod"/>
            </a:pPr>
            <a:r>
              <a:rPr lang="en-US" sz="1400" dirty="0">
                <a:latin typeface="Times New Roman" panose="02020603050405020304" pitchFamily="18" charset="0"/>
                <a:cs typeface="Times New Roman" panose="02020603050405020304" pitchFamily="18" charset="0"/>
              </a:rPr>
              <a:t>Require collection, use and sharing of personal information without consent;</a:t>
            </a:r>
          </a:p>
          <a:p>
            <a:pPr marL="1085850" lvl="2" indent="-400050">
              <a:spcBef>
                <a:spcPts val="200"/>
              </a:spcBef>
              <a:spcAft>
                <a:spcPts val="200"/>
              </a:spcAft>
              <a:buFont typeface="+mj-lt"/>
              <a:buAutoNum type="romanLcPeriod"/>
            </a:pPr>
            <a:r>
              <a:rPr lang="en-US" sz="1400" dirty="0">
                <a:latin typeface="Times New Roman" panose="02020603050405020304" pitchFamily="18" charset="0"/>
                <a:cs typeface="Times New Roman" panose="02020603050405020304" pitchFamily="18" charset="0"/>
              </a:rPr>
              <a:t>Declare international or regional emergencies in response to arbitrarily determined actual or </a:t>
            </a:r>
            <a:r>
              <a:rPr lang="en-US" sz="1400" i="1" dirty="0">
                <a:latin typeface="Times New Roman" panose="02020603050405020304" pitchFamily="18" charset="0"/>
                <a:cs typeface="Times New Roman" panose="02020603050405020304" pitchFamily="18" charset="0"/>
              </a:rPr>
              <a:t>potential</a:t>
            </a:r>
            <a:r>
              <a:rPr lang="en-US" sz="1400" dirty="0">
                <a:latin typeface="Times New Roman" panose="02020603050405020304" pitchFamily="18" charset="0"/>
                <a:cs typeface="Times New Roman" panose="02020603050405020304" pitchFamily="18" charset="0"/>
              </a:rPr>
              <a:t> threats to health;</a:t>
            </a:r>
          </a:p>
          <a:p>
            <a:pPr marL="1085850" lvl="2" indent="-400050">
              <a:spcBef>
                <a:spcPts val="200"/>
              </a:spcBef>
              <a:spcAft>
                <a:spcPts val="200"/>
              </a:spcAft>
              <a:buFont typeface="+mj-lt"/>
              <a:buAutoNum type="romanLcPeriod"/>
            </a:pPr>
            <a:r>
              <a:rPr lang="en-US" sz="1400" dirty="0">
                <a:latin typeface="Times New Roman" panose="02020603050405020304" pitchFamily="18" charset="0"/>
                <a:cs typeface="Times New Roman" panose="02020603050405020304" pitchFamily="18" charset="0"/>
              </a:rPr>
              <a:t>mandate responses to a declared public health emergency; and</a:t>
            </a:r>
          </a:p>
          <a:p>
            <a:pPr marL="1085850" lvl="2" indent="-400050">
              <a:spcBef>
                <a:spcPts val="200"/>
              </a:spcBef>
              <a:spcAft>
                <a:spcPts val="200"/>
              </a:spcAft>
              <a:buFont typeface="+mj-lt"/>
              <a:buAutoNum type="romanLcPeriod"/>
            </a:pPr>
            <a:r>
              <a:rPr lang="en-US" sz="1400" dirty="0">
                <a:latin typeface="Times New Roman" panose="02020603050405020304" pitchFamily="18" charset="0"/>
                <a:cs typeface="Times New Roman" panose="02020603050405020304" pitchFamily="18" charset="0"/>
              </a:rPr>
              <a:t>impose punishments for non-compliance. </a:t>
            </a:r>
          </a:p>
          <a:p>
            <a:pPr>
              <a:spcBef>
                <a:spcPts val="200"/>
              </a:spcBef>
              <a:spcAft>
                <a:spcPts val="200"/>
              </a:spcAft>
            </a:pPr>
            <a:r>
              <a:rPr lang="en-US" sz="1400" dirty="0">
                <a:latin typeface="Times New Roman" panose="02020603050405020304" pitchFamily="18" charset="0"/>
                <a:cs typeface="Times New Roman" panose="02020603050405020304" pitchFamily="18" charset="0"/>
              </a:rPr>
              <a:t>The IHR Amendments allow almost anything to qualify as a public emergency. The HPOA authorizes similar measures without a public health emergency. </a:t>
            </a:r>
            <a:endParaRPr lang="en-US" sz="1400" u="sng" dirty="0">
              <a:latin typeface="Times New Roman" panose="02020603050405020304" pitchFamily="18" charset="0"/>
              <a:cs typeface="Times New Roman" panose="02020603050405020304" pitchFamily="18" charset="0"/>
            </a:endParaRPr>
          </a:p>
          <a:p>
            <a:endParaRPr lang="en-CA" sz="1400" dirty="0"/>
          </a:p>
        </p:txBody>
      </p:sp>
      <p:sp>
        <p:nvSpPr>
          <p:cNvPr id="4" name="Slide Number Placeholder 3">
            <a:extLst>
              <a:ext uri="{FF2B5EF4-FFF2-40B4-BE49-F238E27FC236}">
                <a16:creationId xmlns:a16="http://schemas.microsoft.com/office/drawing/2014/main" id="{B603F4AB-0388-DAE7-D3C4-2A381F19E555}"/>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33</a:t>
            </a:fld>
            <a:endParaRPr lang="en-CA"/>
          </a:p>
        </p:txBody>
      </p:sp>
    </p:spTree>
    <p:extLst>
      <p:ext uri="{BB962C8B-B14F-4D97-AF65-F5344CB8AC3E}">
        <p14:creationId xmlns:p14="http://schemas.microsoft.com/office/powerpoint/2010/main" val="6829693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6" name="Rectangle 25">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EB938A-AB5B-2BFD-B905-5DEFF184EB83}"/>
              </a:ext>
            </a:extLst>
          </p:cNvPr>
          <p:cNvSpPr>
            <a:spLocks noGrp="1"/>
          </p:cNvSpPr>
          <p:nvPr>
            <p:ph type="title"/>
          </p:nvPr>
        </p:nvSpPr>
        <p:spPr>
          <a:xfrm>
            <a:off x="1282963" y="922919"/>
            <a:ext cx="9849751" cy="1375437"/>
          </a:xfrm>
        </p:spPr>
        <p:txBody>
          <a:bodyPr anchor="b">
            <a:normAutofit/>
          </a:bodyPr>
          <a:lstStyle/>
          <a:p>
            <a:r>
              <a:rPr lang="en-CA" sz="4000" dirty="0"/>
              <a:t>No more democratic governance for health care colleges</a:t>
            </a:r>
          </a:p>
        </p:txBody>
      </p:sp>
      <p:sp>
        <p:nvSpPr>
          <p:cNvPr id="3" name="Content Placeholder 2">
            <a:extLst>
              <a:ext uri="{FF2B5EF4-FFF2-40B4-BE49-F238E27FC236}">
                <a16:creationId xmlns:a16="http://schemas.microsoft.com/office/drawing/2014/main" id="{58F1502A-9F71-BDC8-F981-311C05D69BF7}"/>
              </a:ext>
            </a:extLst>
          </p:cNvPr>
          <p:cNvSpPr>
            <a:spLocks noGrp="1"/>
          </p:cNvSpPr>
          <p:nvPr>
            <p:ph idx="1"/>
          </p:nvPr>
        </p:nvSpPr>
        <p:spPr>
          <a:xfrm>
            <a:off x="1289304" y="2586681"/>
            <a:ext cx="9849751" cy="3348400"/>
          </a:xfrm>
        </p:spPr>
        <p:txBody>
          <a:bodyPr anchor="ctr">
            <a:normAutofit/>
          </a:bodyPr>
          <a:lstStyle/>
          <a:p>
            <a:pPr marL="457200" indent="-457200">
              <a:spcBef>
                <a:spcPts val="1800"/>
              </a:spcBef>
              <a:spcAft>
                <a:spcPts val="1800"/>
              </a:spcAft>
              <a:buAutoNum type="arabicPeriod"/>
            </a:pPr>
            <a:r>
              <a:rPr lang="en-US" sz="1400" b="1" dirty="0"/>
              <a:t>The HPOA abolishes democratic governance of health care colleges and imposes governance by unelected and unaccountable political appointees. </a:t>
            </a:r>
          </a:p>
          <a:p>
            <a:pPr marL="1028700" lvl="2" indent="-342900">
              <a:spcBef>
                <a:spcPts val="1800"/>
              </a:spcBef>
              <a:spcAft>
                <a:spcPts val="1800"/>
              </a:spcAft>
            </a:pPr>
            <a:r>
              <a:rPr lang="en-US" sz="1400" dirty="0"/>
              <a:t>Under s. </a:t>
            </a:r>
            <a:r>
              <a:rPr lang="en-US" sz="1400" dirty="0">
                <a:hlinkClick r:id="rId2"/>
              </a:rPr>
              <a:t>17</a:t>
            </a:r>
            <a:r>
              <a:rPr lang="en-US" sz="1400" dirty="0"/>
              <a:t> of the existing </a:t>
            </a:r>
            <a:r>
              <a:rPr lang="en-US" sz="1400" i="1" dirty="0"/>
              <a:t>Health Professions Act, </a:t>
            </a:r>
            <a:r>
              <a:rPr lang="en-US" sz="1400" dirty="0"/>
              <a:t>boards are composed of a majority elected by members. Board members appointed by the Minister of Health (minister) cannot exceed elected board members. </a:t>
            </a:r>
          </a:p>
          <a:p>
            <a:pPr marL="1028700" lvl="2" indent="-342900">
              <a:spcBef>
                <a:spcPts val="1800"/>
              </a:spcBef>
              <a:spcAft>
                <a:spcPts val="1800"/>
              </a:spcAft>
            </a:pPr>
            <a:r>
              <a:rPr lang="en-US" sz="1400" dirty="0"/>
              <a:t>Under s. </a:t>
            </a:r>
            <a:r>
              <a:rPr lang="en-US" sz="1400" dirty="0">
                <a:hlinkClick r:id="rId3"/>
              </a:rPr>
              <a:t>346</a:t>
            </a:r>
            <a:r>
              <a:rPr lang="en-US" sz="1400" dirty="0"/>
              <a:t> of the HPOA, all members of the board will be appointed by the minister, half will be licensees and half “representatives of the public.” (“A regulatory college is a corporation consisting of the persons appointed as members of the board.” (See ss. </a:t>
            </a:r>
            <a:r>
              <a:rPr lang="en-US" sz="1400" dirty="0">
                <a:hlinkClick r:id="rId4"/>
              </a:rPr>
              <a:t>343</a:t>
            </a:r>
            <a:r>
              <a:rPr lang="en-US" sz="1400" dirty="0"/>
              <a:t> (1), </a:t>
            </a:r>
            <a:r>
              <a:rPr lang="en-US" sz="1400" dirty="0">
                <a:hlinkClick r:id="rId5"/>
              </a:rPr>
              <a:t>344</a:t>
            </a:r>
            <a:r>
              <a:rPr lang="en-US" sz="1400" dirty="0"/>
              <a:t>, </a:t>
            </a:r>
            <a:r>
              <a:rPr lang="en-US" sz="1400" dirty="0">
                <a:hlinkClick r:id="rId6"/>
              </a:rPr>
              <a:t>345</a:t>
            </a:r>
            <a:r>
              <a:rPr lang="en-US" sz="1400" dirty="0"/>
              <a:t>, </a:t>
            </a:r>
            <a:r>
              <a:rPr lang="en-US" sz="1400" dirty="0">
                <a:hlinkClick r:id="rId3"/>
              </a:rPr>
              <a:t>346</a:t>
            </a:r>
            <a:r>
              <a:rPr lang="en-US" sz="1400" dirty="0"/>
              <a:t>). Appointees are not independent of the Executive and the HPOA does not require them to be competent or impartial.</a:t>
            </a:r>
          </a:p>
          <a:p>
            <a:endParaRPr lang="en-CA" sz="1400" dirty="0"/>
          </a:p>
        </p:txBody>
      </p:sp>
      <p:sp>
        <p:nvSpPr>
          <p:cNvPr id="4" name="Slide Number Placeholder 3">
            <a:extLst>
              <a:ext uri="{FF2B5EF4-FFF2-40B4-BE49-F238E27FC236}">
                <a16:creationId xmlns:a16="http://schemas.microsoft.com/office/drawing/2014/main" id="{930112BA-D35D-38ED-1175-074549D0E6FE}"/>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34</a:t>
            </a:fld>
            <a:endParaRPr lang="en-CA"/>
          </a:p>
        </p:txBody>
      </p:sp>
    </p:spTree>
    <p:extLst>
      <p:ext uri="{BB962C8B-B14F-4D97-AF65-F5344CB8AC3E}">
        <p14:creationId xmlns:p14="http://schemas.microsoft.com/office/powerpoint/2010/main" val="1500570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6B9034-3DBE-551A-7C40-36E4ABA7AF7A}"/>
              </a:ext>
            </a:extLst>
          </p:cNvPr>
          <p:cNvSpPr>
            <a:spLocks noGrp="1"/>
          </p:cNvSpPr>
          <p:nvPr>
            <p:ph type="title"/>
          </p:nvPr>
        </p:nvSpPr>
        <p:spPr>
          <a:xfrm>
            <a:off x="1282963" y="1238080"/>
            <a:ext cx="9849751" cy="1349671"/>
          </a:xfrm>
        </p:spPr>
        <p:txBody>
          <a:bodyPr anchor="b">
            <a:normAutofit/>
          </a:bodyPr>
          <a:lstStyle/>
          <a:p>
            <a:r>
              <a:rPr lang="en-CA" sz="5400" dirty="0"/>
              <a:t>HPOA and unlawful law making 1</a:t>
            </a:r>
          </a:p>
        </p:txBody>
      </p:sp>
      <p:sp>
        <p:nvSpPr>
          <p:cNvPr id="3" name="Content Placeholder 2">
            <a:extLst>
              <a:ext uri="{FF2B5EF4-FFF2-40B4-BE49-F238E27FC236}">
                <a16:creationId xmlns:a16="http://schemas.microsoft.com/office/drawing/2014/main" id="{EAFB97AB-1659-5C00-623F-358DF425C550}"/>
              </a:ext>
            </a:extLst>
          </p:cNvPr>
          <p:cNvSpPr>
            <a:spLocks noGrp="1"/>
          </p:cNvSpPr>
          <p:nvPr>
            <p:ph idx="1"/>
          </p:nvPr>
        </p:nvSpPr>
        <p:spPr>
          <a:xfrm>
            <a:off x="1289304" y="2902913"/>
            <a:ext cx="9849751" cy="3032168"/>
          </a:xfrm>
        </p:spPr>
        <p:txBody>
          <a:bodyPr anchor="ctr">
            <a:normAutofit/>
          </a:bodyPr>
          <a:lstStyle/>
          <a:p>
            <a:pPr marL="457200" lvl="0" indent="-457200">
              <a:buFont typeface="+mj-lt"/>
              <a:buAutoNum type="arabicPeriod" startAt="2"/>
            </a:pPr>
            <a:r>
              <a:rPr lang="en-US" sz="1400" b="1"/>
              <a:t>The HPOA creates acts of misconduct and criminal offences that violate the principles of legality and predictability. The prohibited acts are not defined with sufficient specificity to be objectively determined in advance of contravention or hearing and therefore cannot be avoided or defended and contravene non-derogable right to freedom from ex post facto law</a:t>
            </a:r>
          </a:p>
          <a:p>
            <a:pPr lvl="0"/>
            <a:r>
              <a:rPr lang="en-US" sz="1400"/>
              <a:t>	Examples of illegitimate offences and acts of misconduct:</a:t>
            </a:r>
            <a:r>
              <a:rPr lang="en-US" sz="1400" b="1"/>
              <a:t>           </a:t>
            </a:r>
            <a:endParaRPr lang="en-CA" sz="1400"/>
          </a:p>
          <a:p>
            <a:pPr marL="1485900" lvl="3" indent="-342900">
              <a:buFont typeface="Courier New" panose="02070309020205020404" pitchFamily="49" charset="0"/>
              <a:buChar char="o"/>
            </a:pPr>
            <a:r>
              <a:rPr lang="en-US" sz="1400" b="1"/>
              <a:t>“providing false or misleading information to patients or the public” </a:t>
            </a:r>
            <a:r>
              <a:rPr lang="en-US" sz="1400"/>
              <a:t>is both an act of misconduct</a:t>
            </a:r>
            <a:r>
              <a:rPr lang="en-US" sz="1400" b="1"/>
              <a:t> </a:t>
            </a:r>
            <a:r>
              <a:rPr lang="en-US" sz="1400"/>
              <a:t>(s. </a:t>
            </a:r>
            <a:r>
              <a:rPr lang="en-US" sz="1400">
                <a:hlinkClick r:id="rId2"/>
              </a:rPr>
              <a:t>70</a:t>
            </a:r>
            <a:r>
              <a:rPr lang="en-US" sz="1400"/>
              <a:t> (2) (g)) and a criminal offence (s. </a:t>
            </a:r>
            <a:r>
              <a:rPr lang="en-US" sz="1400">
                <a:hlinkClick r:id="rId3"/>
              </a:rPr>
              <a:t>514</a:t>
            </a:r>
            <a:r>
              <a:rPr lang="en-US" sz="1400"/>
              <a:t> (2) (b)). </a:t>
            </a:r>
          </a:p>
          <a:p>
            <a:pPr marL="1485900" lvl="3" indent="-342900">
              <a:buFont typeface="Courier New" panose="02070309020205020404" pitchFamily="49" charset="0"/>
              <a:buChar char="o"/>
            </a:pPr>
            <a:r>
              <a:rPr lang="en-US" sz="1400" b="1"/>
              <a:t>“conduct that may bring the practice… into disrepute</a:t>
            </a:r>
            <a:r>
              <a:rPr lang="en-US" sz="1400"/>
              <a:t>.” Section </a:t>
            </a:r>
            <a:r>
              <a:rPr lang="en-US" sz="1400">
                <a:hlinkClick r:id="rId4"/>
              </a:rPr>
              <a:t>11</a:t>
            </a:r>
            <a:r>
              <a:rPr lang="en-US" sz="1400"/>
              <a:t> (2) states, “a licensee commits an act of misconduct if the licensee engages in conduct that (a) may bring the practice of a designated health profession into disrepute.”    </a:t>
            </a:r>
          </a:p>
          <a:p>
            <a:pPr marL="626364" lvl="1" indent="-342900"/>
            <a:r>
              <a:rPr lang="en-US" sz="1400"/>
              <a:t>These acts are too vague to be objectively interpreted and applied and therefore cannot be avoided or defended.</a:t>
            </a:r>
            <a:endParaRPr lang="en-CA" sz="1400"/>
          </a:p>
          <a:p>
            <a:endParaRPr lang="en-CA" sz="1400"/>
          </a:p>
        </p:txBody>
      </p:sp>
      <p:sp>
        <p:nvSpPr>
          <p:cNvPr id="4" name="Slide Number Placeholder 3">
            <a:extLst>
              <a:ext uri="{FF2B5EF4-FFF2-40B4-BE49-F238E27FC236}">
                <a16:creationId xmlns:a16="http://schemas.microsoft.com/office/drawing/2014/main" id="{AF274EE2-E74D-9132-7D1E-263E050A1681}"/>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35</a:t>
            </a:fld>
            <a:endParaRPr lang="en-CA"/>
          </a:p>
        </p:txBody>
      </p:sp>
    </p:spTree>
    <p:extLst>
      <p:ext uri="{BB962C8B-B14F-4D97-AF65-F5344CB8AC3E}">
        <p14:creationId xmlns:p14="http://schemas.microsoft.com/office/powerpoint/2010/main" val="1878131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5F9278-02BC-32DD-F206-D424494D8161}"/>
              </a:ext>
            </a:extLst>
          </p:cNvPr>
          <p:cNvSpPr>
            <a:spLocks noGrp="1"/>
          </p:cNvSpPr>
          <p:nvPr>
            <p:ph type="title"/>
          </p:nvPr>
        </p:nvSpPr>
        <p:spPr>
          <a:xfrm>
            <a:off x="1282963" y="922919"/>
            <a:ext cx="9849751" cy="1349671"/>
          </a:xfrm>
        </p:spPr>
        <p:txBody>
          <a:bodyPr anchor="b">
            <a:normAutofit/>
          </a:bodyPr>
          <a:lstStyle/>
          <a:p>
            <a:r>
              <a:rPr lang="en-CA" sz="5400" dirty="0"/>
              <a:t>HPOA and unlawful law-making 2</a:t>
            </a:r>
          </a:p>
        </p:txBody>
      </p:sp>
      <p:sp>
        <p:nvSpPr>
          <p:cNvPr id="3" name="Content Placeholder 2">
            <a:extLst>
              <a:ext uri="{FF2B5EF4-FFF2-40B4-BE49-F238E27FC236}">
                <a16:creationId xmlns:a16="http://schemas.microsoft.com/office/drawing/2014/main" id="{31325111-1C17-31DF-525D-BB731BB9C504}"/>
              </a:ext>
            </a:extLst>
          </p:cNvPr>
          <p:cNvSpPr>
            <a:spLocks noGrp="1"/>
          </p:cNvSpPr>
          <p:nvPr>
            <p:ph idx="1"/>
          </p:nvPr>
        </p:nvSpPr>
        <p:spPr>
          <a:xfrm>
            <a:off x="1289304" y="2380659"/>
            <a:ext cx="9849751" cy="3554422"/>
          </a:xfrm>
        </p:spPr>
        <p:txBody>
          <a:bodyPr anchor="ctr">
            <a:normAutofit/>
          </a:bodyPr>
          <a:lstStyle/>
          <a:p>
            <a:pPr marL="457200" indent="-457200">
              <a:spcBef>
                <a:spcPts val="600"/>
              </a:spcBef>
              <a:spcAft>
                <a:spcPts val="600"/>
              </a:spcAft>
              <a:buFont typeface="+mj-lt"/>
              <a:buAutoNum type="arabicPeriod" startAt="3"/>
            </a:pPr>
            <a:r>
              <a:rPr lang="en-US" sz="1300" b="1" dirty="0"/>
              <a:t>The HPOA authorizes appointees to:</a:t>
            </a:r>
          </a:p>
          <a:p>
            <a:pPr marL="626364" lvl="1" indent="-342900">
              <a:spcAft>
                <a:spcPts val="800"/>
              </a:spcAft>
            </a:pPr>
            <a:r>
              <a:rPr lang="en-US" sz="1300" b="1" dirty="0"/>
              <a:t>Make rules regarding: informed consent </a:t>
            </a:r>
            <a:r>
              <a:rPr lang="en-US" sz="1300" dirty="0"/>
              <a:t>(s. </a:t>
            </a:r>
            <a:r>
              <a:rPr lang="en-US" sz="1300" dirty="0">
                <a:hlinkClick r:id="rId2"/>
              </a:rPr>
              <a:t>72</a:t>
            </a:r>
            <a:r>
              <a:rPr lang="en-US" sz="1300" dirty="0"/>
              <a:t> (3) (b)); </a:t>
            </a:r>
            <a:r>
              <a:rPr lang="en-US" sz="1300" b="1" dirty="0"/>
              <a:t>ethical standards </a:t>
            </a:r>
            <a:r>
              <a:rPr lang="en-US" sz="1300" dirty="0"/>
              <a:t>(ss. </a:t>
            </a:r>
            <a:r>
              <a:rPr lang="en-US" sz="1300" dirty="0">
                <a:hlinkClick r:id="rId3"/>
              </a:rPr>
              <a:t>70</a:t>
            </a:r>
            <a:r>
              <a:rPr lang="en-US" sz="1300" dirty="0"/>
              <a:t> (2), </a:t>
            </a:r>
            <a:r>
              <a:rPr lang="en-US" sz="1300" dirty="0">
                <a:hlinkClick r:id="rId4"/>
              </a:rPr>
              <a:t>361</a:t>
            </a:r>
            <a:r>
              <a:rPr lang="en-US" sz="1300" dirty="0"/>
              <a:t>); </a:t>
            </a:r>
            <a:r>
              <a:rPr lang="en-US" sz="1300" b="1" dirty="0"/>
              <a:t>what health care services can be provided, by who, to whom</a:t>
            </a:r>
            <a:r>
              <a:rPr lang="en-US" sz="1300" dirty="0"/>
              <a:t> (s. </a:t>
            </a:r>
            <a:r>
              <a:rPr lang="en-US" sz="1300" dirty="0">
                <a:hlinkClick r:id="rId2"/>
              </a:rPr>
              <a:t>72</a:t>
            </a:r>
            <a:r>
              <a:rPr lang="en-US" sz="1300" dirty="0"/>
              <a:t> (3) &amp; </a:t>
            </a:r>
            <a:r>
              <a:rPr lang="en-US" sz="1300" dirty="0">
                <a:hlinkClick r:id="rId5"/>
              </a:rPr>
              <a:t>73</a:t>
            </a:r>
            <a:r>
              <a:rPr lang="en-US" sz="1300" dirty="0"/>
              <a:t> (b))), </a:t>
            </a:r>
            <a:r>
              <a:rPr lang="en-US" sz="1300" b="1" dirty="0"/>
              <a:t>and in what locations</a:t>
            </a:r>
            <a:r>
              <a:rPr lang="en-US" sz="1300" dirty="0"/>
              <a:t> (s. </a:t>
            </a:r>
            <a:r>
              <a:rPr lang="en-US" sz="1300" dirty="0">
                <a:hlinkClick r:id="rId2"/>
              </a:rPr>
              <a:t>72</a:t>
            </a:r>
            <a:r>
              <a:rPr lang="en-US" sz="1300" dirty="0"/>
              <a:t> (4) (a)). The HPOA does not require that such rules comply with existing Canadian or international human rights law. For example, rules made by appointees on informed consent are not specifically required to comply with guarantees in the </a:t>
            </a:r>
            <a:r>
              <a:rPr lang="en-US" sz="1300" i="1" dirty="0"/>
              <a:t>Charter of Rights and Freedoms, </a:t>
            </a:r>
            <a:r>
              <a:rPr lang="en-US" sz="1300" dirty="0"/>
              <a:t>treaties to which Canada is a State Party or Customary International Law. </a:t>
            </a:r>
          </a:p>
          <a:p>
            <a:pPr marL="626364" lvl="1" indent="-342900">
              <a:spcAft>
                <a:spcPts val="800"/>
              </a:spcAft>
            </a:pPr>
            <a:r>
              <a:rPr lang="en-US" sz="1300" b="1" dirty="0"/>
              <a:t>Mandate vaccination for ‘transmissible disease’ as a condition of licensing and employment. </a:t>
            </a:r>
            <a:r>
              <a:rPr lang="en-US" sz="1300" dirty="0"/>
              <a:t>Sections </a:t>
            </a:r>
            <a:r>
              <a:rPr lang="en-US" sz="1300" dirty="0">
                <a:hlinkClick r:id="rId6"/>
              </a:rPr>
              <a:t>49</a:t>
            </a:r>
            <a:r>
              <a:rPr lang="en-US" sz="1300" dirty="0"/>
              <a:t> (1) (b) (v) and </a:t>
            </a:r>
            <a:r>
              <a:rPr lang="en-US" sz="1300" dirty="0">
                <a:hlinkClick r:id="rId6"/>
              </a:rPr>
              <a:t>49</a:t>
            </a:r>
            <a:r>
              <a:rPr lang="en-US" sz="1300" dirty="0"/>
              <a:t> (3) (f) respectively provide that boards </a:t>
            </a:r>
            <a:r>
              <a:rPr lang="en-US" sz="1300" i="1" dirty="0"/>
              <a:t>must</a:t>
            </a:r>
            <a:r>
              <a:rPr lang="en-US" sz="1300" dirty="0"/>
              <a:t> and </a:t>
            </a:r>
            <a:r>
              <a:rPr lang="en-US" sz="1300" i="1" dirty="0"/>
              <a:t>may</a:t>
            </a:r>
            <a:r>
              <a:rPr lang="en-US" sz="1300" dirty="0"/>
              <a:t> make bylaws mandating vaccination. It is not clear if boards may make bylaws requiring mandatory vaccination in the absence of “an enactment.” Boards have unrestricted authority to make by-laws “in collaboration with other persons” (s. </a:t>
            </a:r>
            <a:r>
              <a:rPr lang="en-US" sz="1300" dirty="0">
                <a:hlinkClick r:id="rId7"/>
              </a:rPr>
              <a:t>67</a:t>
            </a:r>
            <a:r>
              <a:rPr lang="en-US" sz="1300" dirty="0"/>
              <a:t>). The HPOA Act does not define the terms vaccination or transmissible disease.</a:t>
            </a:r>
          </a:p>
          <a:p>
            <a:pPr marL="1028700" lvl="2" indent="-342900">
              <a:buFont typeface="Courier New" panose="02070309020205020404" pitchFamily="49" charset="0"/>
              <a:buChar char="o"/>
            </a:pPr>
            <a:r>
              <a:rPr lang="en-US" sz="1300" dirty="0"/>
              <a:t>These mandates violate individual rights to informed consent, accept or refuse medical treatment; and freedoms from non-consensual experimentation and coercion to accept a treatment not voluntarily chosen. Also violated are ethical duties of health care professionals to do no harm by delivering personalized, consent-based health care.  </a:t>
            </a:r>
          </a:p>
          <a:p>
            <a:endParaRPr lang="en-CA" sz="1300" dirty="0"/>
          </a:p>
        </p:txBody>
      </p:sp>
      <p:sp>
        <p:nvSpPr>
          <p:cNvPr id="4" name="Slide Number Placeholder 3">
            <a:extLst>
              <a:ext uri="{FF2B5EF4-FFF2-40B4-BE49-F238E27FC236}">
                <a16:creationId xmlns:a16="http://schemas.microsoft.com/office/drawing/2014/main" id="{1A26482B-0E5E-4BEE-16C8-E697312B324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36</a:t>
            </a:fld>
            <a:endParaRPr lang="en-CA"/>
          </a:p>
        </p:txBody>
      </p:sp>
    </p:spTree>
    <p:extLst>
      <p:ext uri="{BB962C8B-B14F-4D97-AF65-F5344CB8AC3E}">
        <p14:creationId xmlns:p14="http://schemas.microsoft.com/office/powerpoint/2010/main" val="2163934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E3DA93-E626-0A3D-D645-0A1BCB553829}"/>
              </a:ext>
            </a:extLst>
          </p:cNvPr>
          <p:cNvSpPr>
            <a:spLocks noGrp="1"/>
          </p:cNvSpPr>
          <p:nvPr>
            <p:ph type="title"/>
          </p:nvPr>
        </p:nvSpPr>
        <p:spPr>
          <a:xfrm>
            <a:off x="1282963" y="814851"/>
            <a:ext cx="9849751" cy="1294036"/>
          </a:xfrm>
        </p:spPr>
        <p:txBody>
          <a:bodyPr anchor="b">
            <a:normAutofit/>
          </a:bodyPr>
          <a:lstStyle/>
          <a:p>
            <a:r>
              <a:rPr lang="en-CA" sz="4000" dirty="0"/>
              <a:t>HPOA and unlawful law-making 3 </a:t>
            </a:r>
            <a:br>
              <a:rPr lang="en-CA" sz="4000" dirty="0"/>
            </a:br>
            <a:r>
              <a:rPr lang="en-CA" sz="4000" dirty="0"/>
              <a:t>(Compulsory Vaccination)</a:t>
            </a:r>
          </a:p>
        </p:txBody>
      </p:sp>
      <p:sp>
        <p:nvSpPr>
          <p:cNvPr id="3" name="Content Placeholder 2">
            <a:extLst>
              <a:ext uri="{FF2B5EF4-FFF2-40B4-BE49-F238E27FC236}">
                <a16:creationId xmlns:a16="http://schemas.microsoft.com/office/drawing/2014/main" id="{A435EF99-CCEE-9743-3645-EDCB2E2DF77F}"/>
              </a:ext>
            </a:extLst>
          </p:cNvPr>
          <p:cNvSpPr>
            <a:spLocks noGrp="1"/>
          </p:cNvSpPr>
          <p:nvPr>
            <p:ph idx="1"/>
          </p:nvPr>
        </p:nvSpPr>
        <p:spPr>
          <a:xfrm>
            <a:off x="1289304" y="2413686"/>
            <a:ext cx="9849751" cy="3521395"/>
          </a:xfrm>
        </p:spPr>
        <p:txBody>
          <a:bodyPr anchor="ctr">
            <a:normAutofit/>
          </a:bodyPr>
          <a:lstStyle/>
          <a:p>
            <a:pPr marL="457200" indent="-457200">
              <a:spcBef>
                <a:spcPts val="600"/>
              </a:spcBef>
              <a:spcAft>
                <a:spcPts val="600"/>
              </a:spcAft>
              <a:buFont typeface="+mj-lt"/>
              <a:buAutoNum type="arabicPeriod" startAt="3"/>
            </a:pPr>
            <a:r>
              <a:rPr lang="en-US" sz="1300" b="1" dirty="0"/>
              <a:t>The HPOA authorizes appointees to:</a:t>
            </a:r>
          </a:p>
          <a:p>
            <a:pPr marL="626364" lvl="1" indent="-342900">
              <a:spcAft>
                <a:spcPts val="800"/>
              </a:spcAft>
            </a:pPr>
            <a:r>
              <a:rPr lang="en-US" sz="1300" b="1" dirty="0"/>
              <a:t>Make rules regarding: informed consent </a:t>
            </a:r>
            <a:r>
              <a:rPr lang="en-US" sz="1300" dirty="0"/>
              <a:t>(s. </a:t>
            </a:r>
            <a:r>
              <a:rPr lang="en-US" sz="1300" dirty="0">
                <a:hlinkClick r:id="rId2"/>
              </a:rPr>
              <a:t>72</a:t>
            </a:r>
            <a:r>
              <a:rPr lang="en-US" sz="1300" dirty="0"/>
              <a:t> (3) (b)); </a:t>
            </a:r>
            <a:r>
              <a:rPr lang="en-US" sz="1300" b="1" dirty="0"/>
              <a:t>ethical standards </a:t>
            </a:r>
            <a:r>
              <a:rPr lang="en-US" sz="1300" dirty="0"/>
              <a:t>(ss. </a:t>
            </a:r>
            <a:r>
              <a:rPr lang="en-US" sz="1300" dirty="0">
                <a:hlinkClick r:id="rId3"/>
              </a:rPr>
              <a:t>70</a:t>
            </a:r>
            <a:r>
              <a:rPr lang="en-US" sz="1300" dirty="0"/>
              <a:t> (2), </a:t>
            </a:r>
            <a:r>
              <a:rPr lang="en-US" sz="1300" dirty="0">
                <a:hlinkClick r:id="rId4"/>
              </a:rPr>
              <a:t>361</a:t>
            </a:r>
            <a:r>
              <a:rPr lang="en-US" sz="1300" dirty="0"/>
              <a:t>); </a:t>
            </a:r>
            <a:r>
              <a:rPr lang="en-US" sz="1300" b="1" dirty="0"/>
              <a:t>what health care services can be provided, by who, to whom</a:t>
            </a:r>
            <a:r>
              <a:rPr lang="en-US" sz="1300" dirty="0"/>
              <a:t> (s. </a:t>
            </a:r>
            <a:r>
              <a:rPr lang="en-US" sz="1300" dirty="0">
                <a:hlinkClick r:id="rId2"/>
              </a:rPr>
              <a:t>72</a:t>
            </a:r>
            <a:r>
              <a:rPr lang="en-US" sz="1300" dirty="0"/>
              <a:t> (3) &amp; </a:t>
            </a:r>
            <a:r>
              <a:rPr lang="en-US" sz="1300" dirty="0">
                <a:hlinkClick r:id="rId5"/>
              </a:rPr>
              <a:t>73</a:t>
            </a:r>
            <a:r>
              <a:rPr lang="en-US" sz="1300" dirty="0"/>
              <a:t> (b))), </a:t>
            </a:r>
            <a:r>
              <a:rPr lang="en-US" sz="1300" b="1" dirty="0"/>
              <a:t>and in what locations</a:t>
            </a:r>
            <a:r>
              <a:rPr lang="en-US" sz="1300" dirty="0"/>
              <a:t> (s. </a:t>
            </a:r>
            <a:r>
              <a:rPr lang="en-US" sz="1300" dirty="0">
                <a:hlinkClick r:id="rId2"/>
              </a:rPr>
              <a:t>72</a:t>
            </a:r>
            <a:r>
              <a:rPr lang="en-US" sz="1300" dirty="0"/>
              <a:t> (4) (a)). The HPOA does not require that such rules comply with existing Canadian or international human rights law. For example, rules made by appointees on informed consent are not specifically required to comply with guarantees in the </a:t>
            </a:r>
            <a:r>
              <a:rPr lang="en-US" sz="1300" i="1" dirty="0"/>
              <a:t>Charter of Rights and Freedoms, </a:t>
            </a:r>
            <a:r>
              <a:rPr lang="en-US" sz="1300" dirty="0"/>
              <a:t>treaties to which Canada is a State Party or Customary International Law. </a:t>
            </a:r>
          </a:p>
          <a:p>
            <a:pPr marL="626364" lvl="1" indent="-342900">
              <a:spcAft>
                <a:spcPts val="800"/>
              </a:spcAft>
            </a:pPr>
            <a:r>
              <a:rPr lang="en-US" sz="1300" b="1" dirty="0"/>
              <a:t>Mandate vaccination for ‘transmissible disease’ as a condition of licensing and employment. </a:t>
            </a:r>
            <a:r>
              <a:rPr lang="en-US" sz="1300" dirty="0"/>
              <a:t>Sections </a:t>
            </a:r>
            <a:r>
              <a:rPr lang="en-US" sz="1300" dirty="0">
                <a:hlinkClick r:id="rId6"/>
              </a:rPr>
              <a:t>49</a:t>
            </a:r>
            <a:r>
              <a:rPr lang="en-US" sz="1300" dirty="0"/>
              <a:t> (1) (b) (v) and </a:t>
            </a:r>
            <a:r>
              <a:rPr lang="en-US" sz="1300" dirty="0">
                <a:hlinkClick r:id="rId6"/>
              </a:rPr>
              <a:t>49</a:t>
            </a:r>
            <a:r>
              <a:rPr lang="en-US" sz="1300" dirty="0"/>
              <a:t> (3) (f) respectively provide that boards </a:t>
            </a:r>
            <a:r>
              <a:rPr lang="en-US" sz="1300" i="1" dirty="0"/>
              <a:t>must</a:t>
            </a:r>
            <a:r>
              <a:rPr lang="en-US" sz="1300" dirty="0"/>
              <a:t> and </a:t>
            </a:r>
            <a:r>
              <a:rPr lang="en-US" sz="1300" i="1" dirty="0"/>
              <a:t>may</a:t>
            </a:r>
            <a:r>
              <a:rPr lang="en-US" sz="1300" dirty="0"/>
              <a:t> make bylaws mandating vaccination. It is not clear if boards may make bylaws requiring mandatory vaccination in the absence of “an enactment.” Boards have unrestricted authority to make by-laws “in collaboration with other persons” (s. </a:t>
            </a:r>
            <a:r>
              <a:rPr lang="en-US" sz="1300" dirty="0">
                <a:hlinkClick r:id="rId7"/>
              </a:rPr>
              <a:t>67</a:t>
            </a:r>
            <a:r>
              <a:rPr lang="en-US" sz="1300" dirty="0"/>
              <a:t>). The HPOA Act does not define the terms vaccination or transmissible disease.</a:t>
            </a:r>
          </a:p>
          <a:p>
            <a:pPr marL="1028700" lvl="2" indent="-342900">
              <a:buFont typeface="Courier New" panose="02070309020205020404" pitchFamily="49" charset="0"/>
              <a:buChar char="o"/>
            </a:pPr>
            <a:r>
              <a:rPr lang="en-US" sz="1300" dirty="0"/>
              <a:t>These mandates violate individual rights to informed consent, accept or refuse medical treatment; and freedoms from non-consensual experimentation and coercion to accept a treatment not voluntarily chosen. Also violated are ethical duties of health care professionals to do no harm by delivering personalized, consent-based health care.  </a:t>
            </a:r>
          </a:p>
          <a:p>
            <a:endParaRPr lang="en-CA" sz="1300" dirty="0"/>
          </a:p>
        </p:txBody>
      </p:sp>
      <p:sp>
        <p:nvSpPr>
          <p:cNvPr id="4" name="Slide Number Placeholder 3">
            <a:extLst>
              <a:ext uri="{FF2B5EF4-FFF2-40B4-BE49-F238E27FC236}">
                <a16:creationId xmlns:a16="http://schemas.microsoft.com/office/drawing/2014/main" id="{4C40D274-4724-E928-D9FD-2998D111474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37</a:t>
            </a:fld>
            <a:endParaRPr lang="en-CA"/>
          </a:p>
        </p:txBody>
      </p:sp>
    </p:spTree>
    <p:extLst>
      <p:ext uri="{BB962C8B-B14F-4D97-AF65-F5344CB8AC3E}">
        <p14:creationId xmlns:p14="http://schemas.microsoft.com/office/powerpoint/2010/main" val="41339566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711622-25E8-FC92-8E5C-7F530E3A3CF9}"/>
              </a:ext>
            </a:extLst>
          </p:cNvPr>
          <p:cNvSpPr>
            <a:spLocks noGrp="1"/>
          </p:cNvSpPr>
          <p:nvPr>
            <p:ph type="title"/>
          </p:nvPr>
        </p:nvSpPr>
        <p:spPr>
          <a:xfrm>
            <a:off x="1282963" y="922920"/>
            <a:ext cx="9849751" cy="1664832"/>
          </a:xfrm>
        </p:spPr>
        <p:txBody>
          <a:bodyPr anchor="b">
            <a:normAutofit/>
          </a:bodyPr>
          <a:lstStyle/>
          <a:p>
            <a:r>
              <a:rPr lang="en-CA" sz="3600" dirty="0"/>
              <a:t>HPOA and the aggressive enforcement of standards subjectively determined by officials who lack competence in the regulated profession.</a:t>
            </a:r>
          </a:p>
        </p:txBody>
      </p:sp>
      <p:sp>
        <p:nvSpPr>
          <p:cNvPr id="3" name="Content Placeholder 2">
            <a:extLst>
              <a:ext uri="{FF2B5EF4-FFF2-40B4-BE49-F238E27FC236}">
                <a16:creationId xmlns:a16="http://schemas.microsoft.com/office/drawing/2014/main" id="{54995755-50A2-FDD5-842B-BBFF615DE317}"/>
              </a:ext>
            </a:extLst>
          </p:cNvPr>
          <p:cNvSpPr>
            <a:spLocks noGrp="1"/>
          </p:cNvSpPr>
          <p:nvPr>
            <p:ph idx="1"/>
          </p:nvPr>
        </p:nvSpPr>
        <p:spPr>
          <a:xfrm>
            <a:off x="1289304" y="2784389"/>
            <a:ext cx="9849751" cy="3150692"/>
          </a:xfrm>
        </p:spPr>
        <p:txBody>
          <a:bodyPr anchor="ctr">
            <a:normAutofit/>
          </a:bodyPr>
          <a:lstStyle/>
          <a:p>
            <a:pPr marL="457200" lvl="0" indent="-457200">
              <a:spcBef>
                <a:spcPts val="2400"/>
              </a:spcBef>
              <a:spcAft>
                <a:spcPts val="2400"/>
              </a:spcAft>
              <a:buFont typeface="+mj-lt"/>
              <a:buAutoNum type="arabicPeriod"/>
            </a:pPr>
            <a:r>
              <a:rPr lang="en-US" sz="1400" b="1" dirty="0"/>
              <a:t>The HPOA imposes severe penalties for acts of misconduct that include temporary or permanent loss of licenses to practice and employment and for criminal offences, fines up to $500,000, imprisonment up to 2 years</a:t>
            </a:r>
            <a:r>
              <a:rPr lang="en-US" sz="1400" dirty="0"/>
              <a:t> (s. 518), and additional penalties for each day that the offence continues (</a:t>
            </a:r>
            <a:r>
              <a:rPr lang="en-US" sz="1400" dirty="0">
                <a:hlinkClick r:id="rId3"/>
              </a:rPr>
              <a:t>517</a:t>
            </a:r>
            <a:r>
              <a:rPr lang="en-US" sz="1400" dirty="0"/>
              <a:t>).  </a:t>
            </a:r>
          </a:p>
          <a:p>
            <a:pPr marL="457200" indent="-457200">
              <a:spcBef>
                <a:spcPts val="2400"/>
              </a:spcBef>
              <a:spcAft>
                <a:spcPts val="2400"/>
              </a:spcAft>
              <a:buFont typeface="+mj-lt"/>
              <a:buAutoNum type="arabicPeriod"/>
            </a:pPr>
            <a:r>
              <a:rPr lang="en-US" sz="1400" b="1" dirty="0"/>
              <a:t>The HPOA authorizes “the minister, a board or a health occupation director” to establish all medical and ethical standards along with standards governing eligibility to practice and accreditation (s. </a:t>
            </a:r>
            <a:r>
              <a:rPr lang="en-US" sz="1400" b="1" dirty="0">
                <a:hlinkClick r:id="rId4"/>
              </a:rPr>
              <a:t>7</a:t>
            </a:r>
            <a:r>
              <a:rPr lang="en-US" sz="1400" b="1" dirty="0"/>
              <a:t> (1)). </a:t>
            </a:r>
            <a:r>
              <a:rPr lang="en-US" sz="1400" dirty="0"/>
              <a:t> </a:t>
            </a:r>
          </a:p>
          <a:p>
            <a:pPr marL="457200" lvl="0" indent="-457200">
              <a:spcBef>
                <a:spcPts val="2400"/>
              </a:spcBef>
              <a:spcAft>
                <a:spcPts val="2400"/>
              </a:spcAft>
              <a:buFont typeface="+mj-lt"/>
              <a:buAutoNum type="arabicPeriod"/>
            </a:pPr>
            <a:r>
              <a:rPr lang="en-US" sz="1400" b="1" dirty="0"/>
              <a:t>The HPOA imposes a mandatory duty on licensees to report other licensees</a:t>
            </a:r>
            <a:r>
              <a:rPr lang="en-US" sz="1400" dirty="0"/>
              <a:t> believed to be “not fit to practice” or to present “a significant risk of harm to the public“ (s. </a:t>
            </a:r>
            <a:r>
              <a:rPr lang="en-US" sz="1400" dirty="0">
                <a:hlinkClick r:id="rId5"/>
              </a:rPr>
              <a:t>85</a:t>
            </a:r>
            <a:r>
              <a:rPr lang="en-US" sz="1400" dirty="0"/>
              <a:t>).</a:t>
            </a:r>
          </a:p>
        </p:txBody>
      </p:sp>
      <p:sp>
        <p:nvSpPr>
          <p:cNvPr id="4" name="Slide Number Placeholder 3">
            <a:extLst>
              <a:ext uri="{FF2B5EF4-FFF2-40B4-BE49-F238E27FC236}">
                <a16:creationId xmlns:a16="http://schemas.microsoft.com/office/drawing/2014/main" id="{505BAB15-2F00-3089-2B94-CF1DC3345D81}"/>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38</a:t>
            </a:fld>
            <a:endParaRPr lang="en-CA"/>
          </a:p>
        </p:txBody>
      </p:sp>
    </p:spTree>
    <p:extLst>
      <p:ext uri="{BB962C8B-B14F-4D97-AF65-F5344CB8AC3E}">
        <p14:creationId xmlns:p14="http://schemas.microsoft.com/office/powerpoint/2010/main" val="2198768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B67EFE-E912-0883-B236-17063AAFB851}"/>
              </a:ext>
            </a:extLst>
          </p:cNvPr>
          <p:cNvSpPr>
            <a:spLocks noGrp="1"/>
          </p:cNvSpPr>
          <p:nvPr>
            <p:ph type="title"/>
          </p:nvPr>
        </p:nvSpPr>
        <p:spPr>
          <a:xfrm>
            <a:off x="1282963" y="560173"/>
            <a:ext cx="9849751" cy="1458098"/>
          </a:xfrm>
        </p:spPr>
        <p:txBody>
          <a:bodyPr anchor="b">
            <a:normAutofit fontScale="90000"/>
          </a:bodyPr>
          <a:lstStyle/>
          <a:p>
            <a:r>
              <a:rPr lang="en-CA" sz="5400" dirty="0"/>
              <a:t>HPOA suspension of license prior to investigation</a:t>
            </a:r>
          </a:p>
        </p:txBody>
      </p:sp>
      <p:sp>
        <p:nvSpPr>
          <p:cNvPr id="3" name="Content Placeholder 2">
            <a:extLst>
              <a:ext uri="{FF2B5EF4-FFF2-40B4-BE49-F238E27FC236}">
                <a16:creationId xmlns:a16="http://schemas.microsoft.com/office/drawing/2014/main" id="{D1DF4CA6-C161-CF14-5BFE-08251D69EAF2}"/>
              </a:ext>
            </a:extLst>
          </p:cNvPr>
          <p:cNvSpPr>
            <a:spLocks noGrp="1"/>
          </p:cNvSpPr>
          <p:nvPr>
            <p:ph idx="1"/>
          </p:nvPr>
        </p:nvSpPr>
        <p:spPr>
          <a:xfrm>
            <a:off x="1289304" y="2902913"/>
            <a:ext cx="9849751" cy="3032168"/>
          </a:xfrm>
        </p:spPr>
        <p:txBody>
          <a:bodyPr anchor="ctr">
            <a:normAutofit/>
          </a:bodyPr>
          <a:lstStyle/>
          <a:p>
            <a:pPr marL="457200" indent="-457200">
              <a:buFont typeface="+mj-lt"/>
              <a:buAutoNum type="arabicPeriod" startAt="4"/>
            </a:pPr>
            <a:r>
              <a:rPr lang="en-US" sz="2000" b="1"/>
              <a:t>The HPOA authorizes appointees to suspend a license to practice without notice to the practitioner and before a complaint has been investigated or determined.</a:t>
            </a:r>
            <a:r>
              <a:rPr lang="en-US" sz="2000"/>
              <a:t> </a:t>
            </a:r>
          </a:p>
          <a:p>
            <a:pPr marL="1028700" lvl="2" indent="-342900"/>
            <a:r>
              <a:rPr lang="en-US"/>
              <a:t>A registrar can suspend a practice license by summary protection order before a complaint is referred to an investigation committee (ss. </a:t>
            </a:r>
            <a:r>
              <a:rPr lang="en-US">
                <a:hlinkClick r:id="rId2"/>
              </a:rPr>
              <a:t>122</a:t>
            </a:r>
            <a:r>
              <a:rPr lang="en-US"/>
              <a:t> (1) and </a:t>
            </a:r>
            <a:r>
              <a:rPr lang="en-US">
                <a:hlinkClick r:id="rId3"/>
              </a:rPr>
              <a:t>153</a:t>
            </a:r>
            <a:r>
              <a:rPr lang="en-US"/>
              <a:t>).</a:t>
            </a:r>
          </a:p>
          <a:p>
            <a:pPr marL="1485900" lvl="3" indent="-342900">
              <a:buFont typeface="Courier New" panose="02070309020205020404" pitchFamily="49" charset="0"/>
              <a:buChar char="o"/>
            </a:pPr>
            <a:r>
              <a:rPr lang="en-US" sz="2000"/>
              <a:t>A health occupation director can also make summary protection orders (s. </a:t>
            </a:r>
            <a:r>
              <a:rPr lang="en-US" sz="2000">
                <a:hlinkClick r:id="rId4"/>
              </a:rPr>
              <a:t>225</a:t>
            </a:r>
            <a:r>
              <a:rPr lang="en-US" sz="2000"/>
              <a:t>).</a:t>
            </a:r>
          </a:p>
          <a:p>
            <a:pPr marL="1028700" lvl="2" indent="-342900"/>
            <a:r>
              <a:rPr lang="en-US"/>
              <a:t>Section </a:t>
            </a:r>
            <a:r>
              <a:rPr lang="en-US">
                <a:hlinkClick r:id="rId5"/>
              </a:rPr>
              <a:t>259</a:t>
            </a:r>
            <a:r>
              <a:rPr lang="en-US"/>
              <a:t> authorizes summary protection orders when, </a:t>
            </a:r>
            <a:r>
              <a:rPr lang="en-US" i="1"/>
              <a:t>inter alia</a:t>
            </a:r>
            <a:r>
              <a:rPr lang="en-US"/>
              <a:t>, “a respondent is providing false or misleading information to patients or the public” What constitutes false and misleading information is not defined.</a:t>
            </a:r>
            <a:endParaRPr lang="en-US" dirty="0"/>
          </a:p>
          <a:p>
            <a:endParaRPr lang="en-CA" sz="2000"/>
          </a:p>
        </p:txBody>
      </p:sp>
      <p:sp>
        <p:nvSpPr>
          <p:cNvPr id="4" name="Slide Number Placeholder 3">
            <a:extLst>
              <a:ext uri="{FF2B5EF4-FFF2-40B4-BE49-F238E27FC236}">
                <a16:creationId xmlns:a16="http://schemas.microsoft.com/office/drawing/2014/main" id="{E0B487E9-BA2C-04C4-AB74-185DAAE0EF0D}"/>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39</a:t>
            </a:fld>
            <a:endParaRPr lang="en-CA"/>
          </a:p>
        </p:txBody>
      </p:sp>
    </p:spTree>
    <p:extLst>
      <p:ext uri="{BB962C8B-B14F-4D97-AF65-F5344CB8AC3E}">
        <p14:creationId xmlns:p14="http://schemas.microsoft.com/office/powerpoint/2010/main" val="3063958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7C677B6-41A7-A2AD-F5AE-BF34A0EDB04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2B5796-47AE-E347-5C53-028F07C3C33C}"/>
              </a:ext>
            </a:extLst>
          </p:cNvPr>
          <p:cNvSpPr>
            <a:spLocks noGrp="1"/>
          </p:cNvSpPr>
          <p:nvPr>
            <p:ph type="title"/>
          </p:nvPr>
        </p:nvSpPr>
        <p:spPr>
          <a:xfrm>
            <a:off x="1043631" y="809898"/>
            <a:ext cx="9942716" cy="1554480"/>
          </a:xfrm>
        </p:spPr>
        <p:txBody>
          <a:bodyPr anchor="ctr">
            <a:normAutofit/>
          </a:bodyPr>
          <a:lstStyle/>
          <a:p>
            <a:r>
              <a:rPr lang="en-GB" sz="4800" b="1" i="0" u="none" strike="noStrike">
                <a:effectLst/>
                <a:latin typeface="Inter"/>
              </a:rPr>
              <a:t>Executive Summary (Continued)</a:t>
            </a:r>
            <a:br>
              <a:rPr lang="en-GB" sz="4800" b="1" i="0" u="none" strike="noStrike">
                <a:effectLst/>
                <a:latin typeface="Inter"/>
              </a:rPr>
            </a:br>
            <a:endParaRPr lang="en-CA" sz="4800"/>
          </a:p>
        </p:txBody>
      </p:sp>
      <p:sp>
        <p:nvSpPr>
          <p:cNvPr id="3" name="Content Placeholder 2">
            <a:extLst>
              <a:ext uri="{FF2B5EF4-FFF2-40B4-BE49-F238E27FC236}">
                <a16:creationId xmlns:a16="http://schemas.microsoft.com/office/drawing/2014/main" id="{37ECDCE3-29FF-660C-C9B5-FD1326CBE714}"/>
              </a:ext>
            </a:extLst>
          </p:cNvPr>
          <p:cNvSpPr>
            <a:spLocks noGrp="1"/>
          </p:cNvSpPr>
          <p:nvPr>
            <p:ph idx="1"/>
          </p:nvPr>
        </p:nvSpPr>
        <p:spPr>
          <a:xfrm>
            <a:off x="1045028" y="3017522"/>
            <a:ext cx="9941319" cy="3124658"/>
          </a:xfrm>
        </p:spPr>
        <p:txBody>
          <a:bodyPr anchor="ctr">
            <a:normAutofit lnSpcReduction="10000"/>
          </a:bodyPr>
          <a:lstStyle/>
          <a:p>
            <a:pPr>
              <a:buFont typeface="+mj-lt"/>
              <a:buAutoNum type="arabicPeriod"/>
            </a:pPr>
            <a:r>
              <a:rPr lang="en-GB" sz="1700" b="1" i="0" u="none" strike="noStrike" dirty="0">
                <a:effectLst/>
                <a:latin typeface="Inter"/>
              </a:rPr>
              <a:t>Undermining the Rule of Law:</a:t>
            </a:r>
            <a:r>
              <a:rPr lang="en-GB" sz="1700" b="0" i="0" u="none" strike="noStrike" dirty="0">
                <a:effectLst/>
                <a:latin typeface="Inter"/>
              </a:rPr>
              <a:t> Rule of law is paramount in democratic society. Rule of law requires laws to be publicly promulgated, equally enforced, and independently adjudicated. The Emergency and Disaster Management Act, Health Professions and Occupations Act, and Legal Professions Act all serve to erode these essential rule of law principles, while compromising the independence of emergency management, healthcare professionals, lawyers and the judiciary.</a:t>
            </a:r>
          </a:p>
          <a:p>
            <a:pPr>
              <a:buFont typeface="+mj-lt"/>
              <a:buAutoNum type="arabicPeriod"/>
            </a:pPr>
            <a:r>
              <a:rPr lang="en-GB" sz="1700" b="1" i="0" u="none" strike="noStrike" dirty="0">
                <a:effectLst/>
                <a:latin typeface="Inter"/>
              </a:rPr>
              <a:t>Elimination of Legitimate Purpose:</a:t>
            </a:r>
            <a:r>
              <a:rPr lang="en-GB" sz="1700" b="0" i="0" u="none" strike="noStrike" dirty="0">
                <a:effectLst/>
                <a:latin typeface="Inter"/>
              </a:rPr>
              <a:t> An irremediable problem with these acts is the absence of stated legitimate purpose. The necessity of legitimate purpose is a fundamental principle in international human rights law. The absence of legitimate purpose, the absence of clear statutory intention, impairs the ability to effectively challenge rights infringements related to the</a:t>
            </a:r>
            <a:r>
              <a:rPr lang="en-GB" sz="1700" dirty="0">
                <a:latin typeface="Inter"/>
              </a:rPr>
              <a:t>se</a:t>
            </a:r>
            <a:r>
              <a:rPr lang="en-GB" sz="1700" b="0" i="0" u="none" strike="noStrike" dirty="0">
                <a:effectLst/>
                <a:latin typeface="Inter"/>
              </a:rPr>
              <a:t> laws.</a:t>
            </a:r>
          </a:p>
          <a:p>
            <a:pPr>
              <a:buFont typeface="+mj-lt"/>
              <a:buAutoNum type="arabicPeriod"/>
            </a:pPr>
            <a:r>
              <a:rPr lang="en-GB" sz="1700" b="1" i="0" u="none" strike="noStrike" dirty="0">
                <a:effectLst/>
                <a:latin typeface="Inter"/>
              </a:rPr>
              <a:t>Creation of an Authoritarian Regime:</a:t>
            </a:r>
            <a:r>
              <a:rPr lang="en-GB" sz="1700" b="0" i="0" u="none" strike="noStrike" dirty="0">
                <a:effectLst/>
                <a:latin typeface="Inter"/>
              </a:rPr>
              <a:t> The Emergency and Disaster Management Act is highlighted as </a:t>
            </a:r>
            <a:r>
              <a:rPr lang="en-GB" sz="1700" dirty="0">
                <a:latin typeface="Inter"/>
              </a:rPr>
              <a:t>transforming the administrative state into</a:t>
            </a:r>
            <a:r>
              <a:rPr lang="en-GB" sz="1700" b="0" i="0" u="none" strike="noStrike" dirty="0">
                <a:effectLst/>
                <a:latin typeface="Inter"/>
              </a:rPr>
              <a:t> a </a:t>
            </a:r>
            <a:r>
              <a:rPr lang="en-GB" sz="1700" dirty="0">
                <a:latin typeface="Inter"/>
              </a:rPr>
              <a:t>quasi-</a:t>
            </a:r>
            <a:r>
              <a:rPr lang="en-GB" sz="1700" b="0" i="0" u="none" strike="noStrike" dirty="0">
                <a:effectLst/>
                <a:latin typeface="Inter"/>
              </a:rPr>
              <a:t>"third order of government" with paramount legislative powers, insulating administrative decision-makers from oversight and accountability.</a:t>
            </a:r>
          </a:p>
          <a:p>
            <a:pPr marL="0" indent="0">
              <a:buNone/>
            </a:pPr>
            <a:endParaRPr lang="en-CA" sz="1700" dirty="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253CB327-4BAD-3172-FDD6-4F512911D0FD}"/>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4</a:t>
            </a:fld>
            <a:endParaRPr lang="en-CA"/>
          </a:p>
        </p:txBody>
      </p:sp>
    </p:spTree>
    <p:extLst>
      <p:ext uri="{BB962C8B-B14F-4D97-AF65-F5344CB8AC3E}">
        <p14:creationId xmlns:p14="http://schemas.microsoft.com/office/powerpoint/2010/main" val="37507828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FBE836-FAFD-333A-02B7-F397566D53A9}"/>
              </a:ext>
            </a:extLst>
          </p:cNvPr>
          <p:cNvSpPr>
            <a:spLocks noGrp="1"/>
          </p:cNvSpPr>
          <p:nvPr>
            <p:ph type="title"/>
          </p:nvPr>
        </p:nvSpPr>
        <p:spPr>
          <a:xfrm>
            <a:off x="1282963" y="922919"/>
            <a:ext cx="10329509" cy="1664832"/>
          </a:xfrm>
        </p:spPr>
        <p:txBody>
          <a:bodyPr anchor="b">
            <a:normAutofit/>
          </a:bodyPr>
          <a:lstStyle/>
          <a:p>
            <a:r>
              <a:rPr lang="en-CA" sz="4000" dirty="0"/>
              <a:t>HPOA insulating administrative decision-makers from proper judicial review</a:t>
            </a:r>
          </a:p>
        </p:txBody>
      </p:sp>
      <p:sp>
        <p:nvSpPr>
          <p:cNvPr id="3" name="Content Placeholder 2">
            <a:extLst>
              <a:ext uri="{FF2B5EF4-FFF2-40B4-BE49-F238E27FC236}">
                <a16:creationId xmlns:a16="http://schemas.microsoft.com/office/drawing/2014/main" id="{B5EF5F89-FFDF-BDA5-371E-1E48878BE2BA}"/>
              </a:ext>
            </a:extLst>
          </p:cNvPr>
          <p:cNvSpPr>
            <a:spLocks noGrp="1"/>
          </p:cNvSpPr>
          <p:nvPr>
            <p:ph idx="1"/>
          </p:nvPr>
        </p:nvSpPr>
        <p:spPr>
          <a:xfrm>
            <a:off x="1289304" y="2902913"/>
            <a:ext cx="9849751" cy="3032168"/>
          </a:xfrm>
        </p:spPr>
        <p:txBody>
          <a:bodyPr anchor="ctr">
            <a:normAutofit/>
          </a:bodyPr>
          <a:lstStyle/>
          <a:p>
            <a:pPr marL="457200" indent="-457200">
              <a:buFont typeface="+mj-lt"/>
              <a:buAutoNum type="arabicPeriod"/>
            </a:pPr>
            <a:r>
              <a:rPr lang="en-US" sz="2000" b="1" dirty="0"/>
              <a:t>The HPOA limits review by any court of some decisions and orders made by appointees.</a:t>
            </a:r>
            <a:endParaRPr lang="en-US" sz="2000" b="1" strike="sngStrike"/>
          </a:p>
          <a:p>
            <a:pPr marL="457200" lvl="2" indent="0">
              <a:buNone/>
            </a:pPr>
            <a:r>
              <a:rPr lang="en-US"/>
              <a:t>The HPOA grants exclusive jurisdiction to inquire into, hear, and determine all questions of fact, law, and discretion under the Act to the health occupation director, director of discipline, discipline panel, and Health Professions Review Board, all of whom are appointees. whose </a:t>
            </a:r>
            <a:r>
              <a:rPr lang="en-US" b="1"/>
              <a:t>decisions are “final and conclusive and not open to question or review in any court.”(s. </a:t>
            </a:r>
            <a:r>
              <a:rPr lang="en-US" b="1">
                <a:hlinkClick r:id="rId2"/>
              </a:rPr>
              <a:t>512</a:t>
            </a:r>
            <a:r>
              <a:rPr lang="en-US" b="1"/>
              <a:t>).</a:t>
            </a:r>
          </a:p>
          <a:p>
            <a:endParaRPr lang="en-CA" sz="2000"/>
          </a:p>
        </p:txBody>
      </p:sp>
      <p:sp>
        <p:nvSpPr>
          <p:cNvPr id="4" name="Slide Number Placeholder 3">
            <a:extLst>
              <a:ext uri="{FF2B5EF4-FFF2-40B4-BE49-F238E27FC236}">
                <a16:creationId xmlns:a16="http://schemas.microsoft.com/office/drawing/2014/main" id="{F218864A-CBFE-2F53-7B4B-9007894F6F81}"/>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40</a:t>
            </a:fld>
            <a:endParaRPr lang="en-CA"/>
          </a:p>
        </p:txBody>
      </p:sp>
    </p:spTree>
    <p:extLst>
      <p:ext uri="{BB962C8B-B14F-4D97-AF65-F5344CB8AC3E}">
        <p14:creationId xmlns:p14="http://schemas.microsoft.com/office/powerpoint/2010/main" val="20749958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7A2802-2BDB-E932-D0FF-49008213BFF9}"/>
              </a:ext>
            </a:extLst>
          </p:cNvPr>
          <p:cNvSpPr>
            <a:spLocks noGrp="1"/>
          </p:cNvSpPr>
          <p:nvPr>
            <p:ph type="title"/>
          </p:nvPr>
        </p:nvSpPr>
        <p:spPr>
          <a:xfrm>
            <a:off x="1282963" y="473830"/>
            <a:ext cx="9849751" cy="1387921"/>
          </a:xfrm>
        </p:spPr>
        <p:txBody>
          <a:bodyPr anchor="b">
            <a:normAutofit fontScale="90000"/>
          </a:bodyPr>
          <a:lstStyle/>
          <a:p>
            <a:r>
              <a:rPr lang="en-CA" sz="5400" dirty="0"/>
              <a:t>HPOA restricts or eliminates the possibility of legal remedy</a:t>
            </a:r>
          </a:p>
        </p:txBody>
      </p:sp>
      <p:sp>
        <p:nvSpPr>
          <p:cNvPr id="3" name="Content Placeholder 2">
            <a:extLst>
              <a:ext uri="{FF2B5EF4-FFF2-40B4-BE49-F238E27FC236}">
                <a16:creationId xmlns:a16="http://schemas.microsoft.com/office/drawing/2014/main" id="{A8F7782E-9751-4797-9787-69D421D2B74C}"/>
              </a:ext>
            </a:extLst>
          </p:cNvPr>
          <p:cNvSpPr>
            <a:spLocks noGrp="1"/>
          </p:cNvSpPr>
          <p:nvPr>
            <p:ph idx="1"/>
          </p:nvPr>
        </p:nvSpPr>
        <p:spPr>
          <a:xfrm>
            <a:off x="1289304" y="2902913"/>
            <a:ext cx="9849751" cy="3032168"/>
          </a:xfrm>
        </p:spPr>
        <p:txBody>
          <a:bodyPr anchor="ctr">
            <a:normAutofit/>
          </a:bodyPr>
          <a:lstStyle/>
          <a:p>
            <a:pPr marL="457200" indent="-457200">
              <a:buFont typeface="+mj-lt"/>
              <a:buAutoNum type="arabicPeriod" startAt="2"/>
            </a:pPr>
            <a:r>
              <a:rPr lang="en-US" sz="1600" b="1"/>
              <a:t>The HPOA grants immunity from legal proceedings:</a:t>
            </a:r>
          </a:p>
          <a:p>
            <a:r>
              <a:rPr lang="en-US" sz="1600"/>
              <a:t>An amendment to s. </a:t>
            </a:r>
            <a:r>
              <a:rPr lang="en-US" sz="1600">
                <a:hlinkClick r:id="rId2"/>
              </a:rPr>
              <a:t>33</a:t>
            </a:r>
            <a:r>
              <a:rPr lang="en-US" sz="1600"/>
              <a:t> of the </a:t>
            </a:r>
            <a:r>
              <a:rPr lang="en-US" sz="1600" i="1"/>
              <a:t>Pharmacy Operations and Drug Scheduling Act </a:t>
            </a:r>
            <a:r>
              <a:rPr lang="en-US" sz="1600"/>
              <a:t>provides immunity from legal proceedings for damages arising from acts done or omitted “(a) in the exercise or intended exercise of a power under this Act, or (b) in the performance or intended performance of a duty under this Act” (s. 629).</a:t>
            </a:r>
          </a:p>
          <a:p>
            <a:pPr marL="540000"/>
            <a:r>
              <a:rPr lang="en-US" sz="1600" b="1"/>
              <a:t>Prohibits legal proceedings for damages against: </a:t>
            </a:r>
          </a:p>
          <a:p>
            <a:pPr marL="971550" lvl="2" indent="-285750"/>
            <a:r>
              <a:rPr lang="en-US" sz="1600"/>
              <a:t>A regulatory college for anything done or omitted with respect to an investigative or disciplinary action (s. </a:t>
            </a:r>
            <a:r>
              <a:rPr lang="en-US" sz="1600">
                <a:hlinkClick r:id="rId3"/>
              </a:rPr>
              <a:t>89</a:t>
            </a:r>
            <a:r>
              <a:rPr lang="en-US" sz="1600"/>
              <a:t>).</a:t>
            </a:r>
          </a:p>
          <a:p>
            <a:pPr marL="971550" lvl="2" indent="-285750"/>
            <a:r>
              <a:rPr lang="en-US" sz="1600"/>
              <a:t>Appointees designated as “protected persons” in the exercise of intended exercise of powers or duties under the Act (s. </a:t>
            </a:r>
            <a:r>
              <a:rPr lang="en-US" sz="1600">
                <a:hlinkClick r:id="rId4"/>
              </a:rPr>
              <a:t>399</a:t>
            </a:r>
            <a:r>
              <a:rPr lang="en-US" sz="1600"/>
              <a:t>).</a:t>
            </a:r>
          </a:p>
          <a:p>
            <a:pPr marL="971550" lvl="2" indent="-285750"/>
            <a:r>
              <a:rPr lang="en-US" sz="1600"/>
              <a:t>A “protected person” for conducting an investigation, taking disciplinary action, or participating in a disciplinary proceeding (s. </a:t>
            </a:r>
            <a:r>
              <a:rPr lang="en-US" sz="1600">
                <a:hlinkClick r:id="rId5"/>
              </a:rPr>
              <a:t>400</a:t>
            </a:r>
            <a:r>
              <a:rPr lang="en-US" sz="1600"/>
              <a:t>).</a:t>
            </a:r>
          </a:p>
          <a:p>
            <a:pPr marL="569214" lvl="1" indent="-285750">
              <a:spcAft>
                <a:spcPts val="600"/>
              </a:spcAft>
            </a:pPr>
            <a:endParaRPr lang="en-US" sz="1600"/>
          </a:p>
          <a:p>
            <a:pPr marL="569214" lvl="1" indent="-285750">
              <a:spcAft>
                <a:spcPts val="600"/>
              </a:spcAft>
            </a:pPr>
            <a:endParaRPr lang="en-US" sz="1600"/>
          </a:p>
          <a:p>
            <a:endParaRPr lang="en-CA" sz="1600"/>
          </a:p>
        </p:txBody>
      </p:sp>
      <p:sp>
        <p:nvSpPr>
          <p:cNvPr id="4" name="Slide Number Placeholder 3">
            <a:extLst>
              <a:ext uri="{FF2B5EF4-FFF2-40B4-BE49-F238E27FC236}">
                <a16:creationId xmlns:a16="http://schemas.microsoft.com/office/drawing/2014/main" id="{EA954031-7E05-C886-5E83-8A4D717C6196}"/>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41</a:t>
            </a:fld>
            <a:endParaRPr lang="en-CA"/>
          </a:p>
        </p:txBody>
      </p:sp>
    </p:spTree>
    <p:extLst>
      <p:ext uri="{BB962C8B-B14F-4D97-AF65-F5344CB8AC3E}">
        <p14:creationId xmlns:p14="http://schemas.microsoft.com/office/powerpoint/2010/main" val="8738079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D35F03-847B-5483-7C10-3ADDC8DCA172}"/>
              </a:ext>
            </a:extLst>
          </p:cNvPr>
          <p:cNvSpPr>
            <a:spLocks noGrp="1"/>
          </p:cNvSpPr>
          <p:nvPr>
            <p:ph type="title"/>
          </p:nvPr>
        </p:nvSpPr>
        <p:spPr>
          <a:xfrm>
            <a:off x="1282963" y="1238080"/>
            <a:ext cx="9849751" cy="1349671"/>
          </a:xfrm>
        </p:spPr>
        <p:txBody>
          <a:bodyPr anchor="b">
            <a:normAutofit/>
          </a:bodyPr>
          <a:lstStyle/>
          <a:p>
            <a:r>
              <a:rPr lang="en-US" sz="4200" b="1" dirty="0"/>
              <a:t>The HPOA is a danger to Democracy</a:t>
            </a:r>
            <a:br>
              <a:rPr lang="en-US" sz="4200" b="1" dirty="0"/>
            </a:br>
            <a:endParaRPr lang="en-CA" sz="4200" dirty="0"/>
          </a:p>
        </p:txBody>
      </p:sp>
      <p:sp>
        <p:nvSpPr>
          <p:cNvPr id="3" name="Content Placeholder 2">
            <a:extLst>
              <a:ext uri="{FF2B5EF4-FFF2-40B4-BE49-F238E27FC236}">
                <a16:creationId xmlns:a16="http://schemas.microsoft.com/office/drawing/2014/main" id="{9CCEC1C0-9B92-1636-D693-231DA64219F5}"/>
              </a:ext>
            </a:extLst>
          </p:cNvPr>
          <p:cNvSpPr>
            <a:spLocks noGrp="1"/>
          </p:cNvSpPr>
          <p:nvPr>
            <p:ph idx="1"/>
          </p:nvPr>
        </p:nvSpPr>
        <p:spPr>
          <a:xfrm>
            <a:off x="1289304" y="2902913"/>
            <a:ext cx="9849751" cy="3032168"/>
          </a:xfrm>
        </p:spPr>
        <p:txBody>
          <a:bodyPr anchor="ctr">
            <a:normAutofit/>
          </a:bodyPr>
          <a:lstStyle/>
          <a:p>
            <a:pPr marL="0" indent="0">
              <a:buNone/>
            </a:pPr>
            <a:r>
              <a:rPr lang="en-US" sz="2000" b="1" dirty="0">
                <a:effectLst/>
                <a:ea typeface="Calibri" panose="020F0502020204030204" pitchFamily="34" charset="0"/>
                <a:cs typeface="Times New Roman" panose="02020603050405020304" pitchFamily="18" charset="0"/>
              </a:rPr>
              <a:t>The HPOA is not an anomaly. It is one of </a:t>
            </a:r>
            <a:r>
              <a:rPr lang="en-US" sz="2000" b="1" dirty="0">
                <a:ea typeface="Calibri" panose="020F0502020204030204" pitchFamily="34" charset="0"/>
                <a:cs typeface="Times New Roman" panose="02020603050405020304" pitchFamily="18" charset="0"/>
              </a:rPr>
              <a:t>several laws</a:t>
            </a:r>
            <a:r>
              <a:rPr lang="en-US" sz="2000" b="1" dirty="0">
                <a:effectLst/>
                <a:ea typeface="Calibri" panose="020F0502020204030204" pitchFamily="34" charset="0"/>
                <a:cs typeface="Times New Roman" panose="02020603050405020304" pitchFamily="18" charset="0"/>
              </a:rPr>
              <a:t> that threaten to:</a:t>
            </a:r>
          </a:p>
          <a:p>
            <a:pPr marL="342900" indent="-342900">
              <a:buFont typeface="Arial" panose="020B0604020202020204" pitchFamily="34" charset="0"/>
              <a:buChar char="•"/>
            </a:pPr>
            <a:r>
              <a:rPr lang="en-US" sz="2000" dirty="0">
                <a:effectLst/>
                <a:ea typeface="Calibri" panose="020F0502020204030204" pitchFamily="34" charset="0"/>
                <a:cs typeface="Times New Roman" panose="02020603050405020304" pitchFamily="18" charset="0"/>
              </a:rPr>
              <a:t>replace democracy with autocracy; </a:t>
            </a:r>
          </a:p>
          <a:p>
            <a:pPr marL="342900" indent="-342900">
              <a:buFont typeface="Arial" panose="020B0604020202020204" pitchFamily="34" charset="0"/>
              <a:buChar char="•"/>
            </a:pPr>
            <a:r>
              <a:rPr lang="en-US" sz="2000" dirty="0">
                <a:ea typeface="Calibri" panose="020F0502020204030204" pitchFamily="34" charset="0"/>
                <a:cs typeface="Times New Roman" panose="02020603050405020304" pitchFamily="18" charset="0"/>
              </a:rPr>
              <a:t>replace </a:t>
            </a:r>
            <a:r>
              <a:rPr lang="en-US" sz="2000" dirty="0">
                <a:effectLst/>
                <a:ea typeface="Calibri" panose="020F0502020204030204" pitchFamily="34" charset="0"/>
                <a:cs typeface="Times New Roman" panose="02020603050405020304" pitchFamily="18" charset="0"/>
              </a:rPr>
              <a:t>the rule of law with </a:t>
            </a:r>
            <a:r>
              <a:rPr lang="en-US" sz="2000" dirty="0">
                <a:ea typeface="Calibri" panose="020F0502020204030204" pitchFamily="34" charset="0"/>
                <a:cs typeface="Times New Roman" panose="02020603050405020304" pitchFamily="18" charset="0"/>
              </a:rPr>
              <a:t>rule by law; and, </a:t>
            </a:r>
          </a:p>
          <a:p>
            <a:pPr marL="342900" indent="-342900">
              <a:buFont typeface="Arial" panose="020B0604020202020204" pitchFamily="34" charset="0"/>
              <a:buChar char="•"/>
            </a:pPr>
            <a:r>
              <a:rPr lang="en-US" sz="2000" dirty="0">
                <a:ea typeface="Calibri" panose="020F0502020204030204" pitchFamily="34" charset="0"/>
                <a:cs typeface="Times New Roman" panose="02020603050405020304" pitchFamily="18" charset="0"/>
              </a:rPr>
              <a:t>transform laws from being democracy’s tools to ensure rights and restrict and remedy abuse of power by government, to laws being effective instruments to impose arbitrary control and allow unrestricted abuse. </a:t>
            </a:r>
          </a:p>
          <a:p>
            <a:endParaRPr lang="en-CA" sz="2000" dirty="0"/>
          </a:p>
        </p:txBody>
      </p:sp>
      <p:sp>
        <p:nvSpPr>
          <p:cNvPr id="4" name="Slide Number Placeholder 3">
            <a:extLst>
              <a:ext uri="{FF2B5EF4-FFF2-40B4-BE49-F238E27FC236}">
                <a16:creationId xmlns:a16="http://schemas.microsoft.com/office/drawing/2014/main" id="{0BCD5F67-4336-7FE8-C375-C231C12C709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42</a:t>
            </a:fld>
            <a:endParaRPr lang="en-CA"/>
          </a:p>
        </p:txBody>
      </p:sp>
    </p:spTree>
    <p:extLst>
      <p:ext uri="{BB962C8B-B14F-4D97-AF65-F5344CB8AC3E}">
        <p14:creationId xmlns:p14="http://schemas.microsoft.com/office/powerpoint/2010/main" val="17304912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B5CED-EDC4-FC12-AB42-863AC7828E86}"/>
              </a:ext>
            </a:extLst>
          </p:cNvPr>
          <p:cNvSpPr>
            <a:spLocks noGrp="1"/>
          </p:cNvSpPr>
          <p:nvPr>
            <p:ph type="title"/>
          </p:nvPr>
        </p:nvSpPr>
        <p:spPr>
          <a:xfrm>
            <a:off x="1043631" y="809898"/>
            <a:ext cx="9942716" cy="1554480"/>
          </a:xfrm>
        </p:spPr>
        <p:txBody>
          <a:bodyPr anchor="ctr">
            <a:normAutofit/>
          </a:bodyPr>
          <a:lstStyle/>
          <a:p>
            <a:r>
              <a:rPr lang="en-CA" sz="4800"/>
              <a:t>LEGAL PROFESSIONS ACT</a:t>
            </a:r>
          </a:p>
        </p:txBody>
      </p:sp>
      <p:sp>
        <p:nvSpPr>
          <p:cNvPr id="3" name="Content Placeholder 2">
            <a:extLst>
              <a:ext uri="{FF2B5EF4-FFF2-40B4-BE49-F238E27FC236}">
                <a16:creationId xmlns:a16="http://schemas.microsoft.com/office/drawing/2014/main" id="{4203AA3F-18F5-8A93-9059-A83BE8252366}"/>
              </a:ext>
            </a:extLst>
          </p:cNvPr>
          <p:cNvSpPr>
            <a:spLocks noGrp="1"/>
          </p:cNvSpPr>
          <p:nvPr>
            <p:ph idx="1"/>
          </p:nvPr>
        </p:nvSpPr>
        <p:spPr>
          <a:xfrm>
            <a:off x="1045028" y="3017522"/>
            <a:ext cx="9941319" cy="3124658"/>
          </a:xfrm>
        </p:spPr>
        <p:txBody>
          <a:bodyPr anchor="ctr">
            <a:normAutofit/>
          </a:bodyPr>
          <a:lstStyle/>
          <a:p>
            <a:pPr marL="0" indent="0">
              <a:buNone/>
            </a:pPr>
            <a:r>
              <a:rPr lang="en-CA" sz="2400" b="1" dirty="0">
                <a:latin typeface="Times New Roman" panose="02020603050405020304" pitchFamily="18" charset="0"/>
                <a:cs typeface="Times New Roman" panose="02020603050405020304" pitchFamily="18" charset="0"/>
              </a:rPr>
              <a:t>By eliminating lawyers’ independence from the state:</a:t>
            </a:r>
            <a:endParaRPr lang="en-CA" sz="2400" dirty="0">
              <a:latin typeface="Times New Roman" panose="02020603050405020304" pitchFamily="18" charset="0"/>
              <a:cs typeface="Times New Roman" panose="02020603050405020304" pitchFamily="18" charset="0"/>
            </a:endParaRPr>
          </a:p>
          <a:p>
            <a:r>
              <a:rPr lang="en-US" sz="2400" dirty="0">
                <a:effectLst/>
                <a:latin typeface="Times New Roman" panose="02020603050405020304" pitchFamily="18" charset="0"/>
                <a:ea typeface="Aptos" panose="020B0004020202020204" pitchFamily="34" charset="0"/>
                <a:cs typeface="Times New Roman" panose="02020603050405020304" pitchFamily="18" charset="0"/>
              </a:rPr>
              <a:t>The LPA destroys the ability of lawyers to act for clients and causes free from interference by state or state appointed authorities</a:t>
            </a:r>
          </a:p>
          <a:p>
            <a:r>
              <a:rPr lang="en-US" sz="2400" dirty="0">
                <a:effectLst/>
                <a:latin typeface="Times New Roman" panose="02020603050405020304" pitchFamily="18" charset="0"/>
                <a:ea typeface="Aptos" panose="020B0004020202020204" pitchFamily="34" charset="0"/>
                <a:cs typeface="Times New Roman" panose="02020603050405020304" pitchFamily="18" charset="0"/>
              </a:rPr>
              <a:t>prevents the legal profession from fulfilling its essential democratic function as an effective safeguard against unconstitutional laws, the abuse of power by state authorities and tyranny.</a:t>
            </a:r>
            <a:endParaRPr lang="en-CA" sz="24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CA" sz="2400" dirty="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CA250438-E44E-FAFA-92B8-DB465ECE6B5A}"/>
              </a:ext>
            </a:extLst>
          </p:cNvPr>
          <p:cNvSpPr>
            <a:spLocks noGrp="1"/>
          </p:cNvSpPr>
          <p:nvPr>
            <p:ph type="sldNum" sz="quarter" idx="12"/>
          </p:nvPr>
        </p:nvSpPr>
        <p:spPr>
          <a:xfrm>
            <a:off x="8610600" y="6492240"/>
            <a:ext cx="2743200" cy="365125"/>
          </a:xfrm>
        </p:spPr>
        <p:txBody>
          <a:bodyPr>
            <a:normAutofit/>
          </a:bodyPr>
          <a:lstStyle/>
          <a:p>
            <a:pPr>
              <a:spcAft>
                <a:spcPts val="600"/>
              </a:spcAft>
            </a:pPr>
            <a:fld id="{77F39F2A-F1BF-43DB-972B-17A5AE2D78D3}" type="slidenum">
              <a:rPr lang="en-CA" smtClean="0"/>
              <a:pPr>
                <a:spcAft>
                  <a:spcPts val="600"/>
                </a:spcAft>
              </a:pPr>
              <a:t>43</a:t>
            </a:fld>
            <a:endParaRPr lang="en-CA"/>
          </a:p>
        </p:txBody>
      </p:sp>
    </p:spTree>
    <p:extLst>
      <p:ext uri="{BB962C8B-B14F-4D97-AF65-F5344CB8AC3E}">
        <p14:creationId xmlns:p14="http://schemas.microsoft.com/office/powerpoint/2010/main" val="32369967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156543-79DF-2B02-0ADF-D9AC6B4011E9}"/>
              </a:ext>
            </a:extLst>
          </p:cNvPr>
          <p:cNvSpPr>
            <a:spLocks noGrp="1"/>
          </p:cNvSpPr>
          <p:nvPr>
            <p:ph type="title"/>
          </p:nvPr>
        </p:nvSpPr>
        <p:spPr>
          <a:xfrm>
            <a:off x="1282963" y="1238080"/>
            <a:ext cx="9849751" cy="1349671"/>
          </a:xfrm>
        </p:spPr>
        <p:txBody>
          <a:bodyPr anchor="b">
            <a:normAutofit/>
          </a:bodyPr>
          <a:lstStyle/>
          <a:p>
            <a:r>
              <a:rPr lang="en-US" sz="4200" dirty="0">
                <a:latin typeface="Times New Roman" panose="02020603050405020304" pitchFamily="18" charset="0"/>
                <a:ea typeface="Calibri" panose="020F0502020204030204" pitchFamily="34" charset="0"/>
                <a:cs typeface="Times New Roman" panose="02020603050405020304" pitchFamily="18" charset="0"/>
              </a:rPr>
              <a:t>Significant</a:t>
            </a:r>
            <a:r>
              <a:rPr lang="en-US" sz="4200" dirty="0">
                <a:effectLst/>
                <a:latin typeface="Times New Roman" panose="02020603050405020304" pitchFamily="18" charset="0"/>
                <a:ea typeface="Calibri" panose="020F0502020204030204" pitchFamily="34" charset="0"/>
                <a:cs typeface="Times New Roman" panose="02020603050405020304" pitchFamily="18" charset="0"/>
              </a:rPr>
              <a:t> OPPOSITION to the Legal Professions Act</a:t>
            </a:r>
            <a:endParaRPr lang="en-CA" sz="4200" dirty="0"/>
          </a:p>
        </p:txBody>
      </p:sp>
      <p:sp>
        <p:nvSpPr>
          <p:cNvPr id="3" name="Content Placeholder 2">
            <a:extLst>
              <a:ext uri="{FF2B5EF4-FFF2-40B4-BE49-F238E27FC236}">
                <a16:creationId xmlns:a16="http://schemas.microsoft.com/office/drawing/2014/main" id="{2ED0B739-3A71-316B-11F9-3B91B8A2FD97}"/>
              </a:ext>
            </a:extLst>
          </p:cNvPr>
          <p:cNvSpPr>
            <a:spLocks noGrp="1"/>
          </p:cNvSpPr>
          <p:nvPr>
            <p:ph idx="1"/>
          </p:nvPr>
        </p:nvSpPr>
        <p:spPr>
          <a:xfrm>
            <a:off x="1289304" y="2902913"/>
            <a:ext cx="9849751" cy="3032168"/>
          </a:xfrm>
        </p:spPr>
        <p:txBody>
          <a:bodyPr anchor="ctr">
            <a:normAutofit/>
          </a:bodyPr>
          <a:lstStyle/>
          <a:p>
            <a:pPr>
              <a:spcAft>
                <a:spcPts val="1000"/>
              </a:spcAft>
              <a:buNone/>
            </a:pPr>
            <a:r>
              <a:rPr lang="en-US" sz="1600">
                <a:effectLst/>
                <a:latin typeface="Times New Roman" panose="02020603050405020304" pitchFamily="18" charset="0"/>
                <a:ea typeface="Calibri" panose="020F0502020204030204" pitchFamily="34" charset="0"/>
                <a:cs typeface="Times New Roman" panose="02020603050405020304" pitchFamily="18" charset="0"/>
              </a:rPr>
              <a:t>Groups calling for withdraw of Bill 21 include: Law Society of BC, Canadian Federation of Law Societies, Canadian Bar Association, BC Branch, Trial Lawyers Association of BC, Federation of Asian-Canadian Lawyers, South-Asian Bar Association, Alberta Civil Trial Lawyers Association, Saskatchewan Trial Lawyers Association, and the local bar associations of Abbotsford &amp; District, Cowichan Valley, Kamloops, South Cariboo, Surrey, and Vancouver.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buNone/>
            </a:pPr>
            <a:r>
              <a:rPr lang="en-US" sz="1600">
                <a:effectLst/>
                <a:latin typeface="Times New Roman" panose="02020603050405020304" pitchFamily="18" charset="0"/>
                <a:ea typeface="Calibri" panose="020F0502020204030204" pitchFamily="34" charset="0"/>
                <a:cs typeface="Times New Roman" panose="02020603050405020304" pitchFamily="18" charset="0"/>
              </a:rPr>
              <a:t>The Law Society of BC in keeping with their duty to protect the rights and freedoms of all filed a lawsuit challenging the constitutionality of Legal Professions Act and applied for an order preventing the law from coming into force until the constitutional challenge had been determined. On 17 July 2024 the BC Supreme Court dismissed the application with leave to reapply once the transition process was completed.</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1000"/>
              </a:spcAft>
              <a:buNone/>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endParaRPr lang="en-CA" sz="1600">
              <a:effectLst/>
              <a:latin typeface="Times New Roman" panose="02020603050405020304" pitchFamily="18" charset="0"/>
              <a:ea typeface="Calibri" panose="020F0502020204030204" pitchFamily="34" charset="0"/>
              <a:cs typeface="Times New Roman" panose="02020603050405020304" pitchFamily="18" charset="0"/>
            </a:endParaRPr>
          </a:p>
          <a:p>
            <a:endParaRPr lang="en-CA" sz="1600"/>
          </a:p>
        </p:txBody>
      </p:sp>
      <p:sp>
        <p:nvSpPr>
          <p:cNvPr id="4" name="Slide Number Placeholder 3">
            <a:extLst>
              <a:ext uri="{FF2B5EF4-FFF2-40B4-BE49-F238E27FC236}">
                <a16:creationId xmlns:a16="http://schemas.microsoft.com/office/drawing/2014/main" id="{5189236D-54AC-3842-55FF-4BE69FBFFDF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44</a:t>
            </a:fld>
            <a:endParaRPr lang="en-CA"/>
          </a:p>
        </p:txBody>
      </p:sp>
    </p:spTree>
    <p:extLst>
      <p:ext uri="{BB962C8B-B14F-4D97-AF65-F5344CB8AC3E}">
        <p14:creationId xmlns:p14="http://schemas.microsoft.com/office/powerpoint/2010/main" val="42429140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60BDFB-2DD0-A90B-9D1D-83FB97455EFE}"/>
              </a:ext>
            </a:extLst>
          </p:cNvPr>
          <p:cNvSpPr>
            <a:spLocks noGrp="1"/>
          </p:cNvSpPr>
          <p:nvPr>
            <p:ph type="title"/>
          </p:nvPr>
        </p:nvSpPr>
        <p:spPr>
          <a:xfrm>
            <a:off x="1282963" y="144538"/>
            <a:ext cx="9849751" cy="1556762"/>
          </a:xfrm>
        </p:spPr>
        <p:txBody>
          <a:bodyPr anchor="b">
            <a:normAutofit fontScale="90000"/>
          </a:bodyPr>
          <a:lstStyle/>
          <a:p>
            <a:r>
              <a:rPr lang="en-CA" sz="3600" dirty="0"/>
              <a:t>Absurdist drama? Judge dismisses the Law Society’s Challenge on the presumption that the Legal Professions Act has been properly purposed and properly passed</a:t>
            </a:r>
          </a:p>
        </p:txBody>
      </p:sp>
      <p:sp>
        <p:nvSpPr>
          <p:cNvPr id="3" name="Content Placeholder 2">
            <a:extLst>
              <a:ext uri="{FF2B5EF4-FFF2-40B4-BE49-F238E27FC236}">
                <a16:creationId xmlns:a16="http://schemas.microsoft.com/office/drawing/2014/main" id="{D159D59D-C19B-8D8A-A2EB-7F18C8CAD919}"/>
              </a:ext>
            </a:extLst>
          </p:cNvPr>
          <p:cNvSpPr>
            <a:spLocks noGrp="1"/>
          </p:cNvSpPr>
          <p:nvPr>
            <p:ph idx="1"/>
          </p:nvPr>
        </p:nvSpPr>
        <p:spPr>
          <a:xfrm>
            <a:off x="853120" y="1701300"/>
            <a:ext cx="10556285" cy="4574801"/>
          </a:xfrm>
        </p:spPr>
        <p:txBody>
          <a:bodyPr anchor="ctr">
            <a:normAutofit fontScale="25000" lnSpcReduction="20000"/>
          </a:bodyPr>
          <a:lstStyle/>
          <a:p>
            <a:pPr indent="0">
              <a:lnSpc>
                <a:spcPct val="120000"/>
              </a:lnSpc>
              <a:spcBef>
                <a:spcPts val="0"/>
              </a:spcBef>
              <a:buNone/>
            </a:pPr>
            <a:r>
              <a:rPr lang="en-US" sz="7200" dirty="0">
                <a:effectLst/>
                <a:latin typeface="Aptos" panose="020B0004020202020204" pitchFamily="34" charset="0"/>
                <a:ea typeface="Calibri" panose="020F0502020204030204" pitchFamily="34" charset="0"/>
                <a:cs typeface="Times New Roman" panose="02020603050405020304" pitchFamily="18" charset="0"/>
              </a:rPr>
              <a:t>In dismissing the application to have implementation and enforcement of the law stayed until the constitutional challenge was heard and determined the judge ruled that she was guided by the  legal presumption that laws properly passed by elected representatives served a public purpose and that an injunction would stall realization of that purpose. </a:t>
            </a:r>
          </a:p>
          <a:p>
            <a:pPr indent="0">
              <a:lnSpc>
                <a:spcPct val="120000"/>
              </a:lnSpc>
              <a:spcBef>
                <a:spcPts val="0"/>
              </a:spcBef>
              <a:buNone/>
            </a:pPr>
            <a:endParaRPr lang="en-CA" sz="7200" dirty="0">
              <a:effectLst/>
              <a:latin typeface="Aptos" panose="020B0004020202020204" pitchFamily="34" charset="0"/>
              <a:ea typeface="Calibri" panose="020F0502020204030204" pitchFamily="34" charset="0"/>
              <a:cs typeface="Times New Roman" panose="02020603050405020304" pitchFamily="18" charset="0"/>
            </a:endParaRPr>
          </a:p>
          <a:p>
            <a:pPr indent="0">
              <a:lnSpc>
                <a:spcPct val="120000"/>
              </a:lnSpc>
              <a:spcBef>
                <a:spcPts val="0"/>
              </a:spcBef>
              <a:buNone/>
            </a:pPr>
            <a:r>
              <a:rPr lang="en-US" sz="7200" dirty="0">
                <a:effectLst/>
                <a:latin typeface="Aptos" panose="020B0004020202020204" pitchFamily="34" charset="0"/>
                <a:ea typeface="Calibri" panose="020F0502020204030204" pitchFamily="34" charset="0"/>
                <a:cs typeface="Times New Roman" panose="02020603050405020304" pitchFamily="18" charset="0"/>
              </a:rPr>
              <a:t>Odd given that elected representatives were denied the chance to review the provisions when the government called the vote with only 9% of the sections reviewed and that votes by NDP MLAs </a:t>
            </a:r>
            <a:r>
              <a:rPr lang="en-US" sz="7200" dirty="0">
                <a:latin typeface="Aptos" panose="020B0004020202020204" pitchFamily="34" charset="0"/>
                <a:ea typeface="Calibri" panose="020F0502020204030204" pitchFamily="34" charset="0"/>
                <a:cs typeface="Times New Roman" panose="02020603050405020304" pitchFamily="18" charset="0"/>
              </a:rPr>
              <a:t>appear</a:t>
            </a:r>
            <a:r>
              <a:rPr lang="en-US" sz="7200" dirty="0">
                <a:effectLst/>
                <a:latin typeface="Aptos" panose="020B0004020202020204" pitchFamily="34" charset="0"/>
                <a:ea typeface="Calibri" panose="020F0502020204030204" pitchFamily="34" charset="0"/>
                <a:cs typeface="Times New Roman" panose="02020603050405020304" pitchFamily="18" charset="0"/>
              </a:rPr>
              <a:t> not voluntary but whipped. In addition, BC did not assert a public purpose other than the guiding principle to facilitate improved access to legal services which the act does not do. The Law Society of BC is now mandated to cooperate with transitioning even if that damages the public interest.  </a:t>
            </a:r>
            <a:endParaRPr lang="en-CA" sz="7200" dirty="0">
              <a:effectLst/>
              <a:latin typeface="Aptos" panose="020B0004020202020204" pitchFamily="34" charset="0"/>
              <a:ea typeface="Calibri" panose="020F0502020204030204" pitchFamily="34" charset="0"/>
              <a:cs typeface="Times New Roman" panose="02020603050405020304" pitchFamily="18" charset="0"/>
            </a:endParaRPr>
          </a:p>
          <a:p>
            <a:pPr indent="0">
              <a:lnSpc>
                <a:spcPct val="120000"/>
              </a:lnSpc>
              <a:spcBef>
                <a:spcPts val="0"/>
              </a:spcBef>
              <a:buNone/>
            </a:pPr>
            <a:endParaRPr lang="en-CA" sz="7200" dirty="0">
              <a:effectLst/>
              <a:latin typeface="Aptos" panose="020B0004020202020204" pitchFamily="34" charset="0"/>
              <a:ea typeface="Calibri" panose="020F0502020204030204" pitchFamily="34" charset="0"/>
              <a:cs typeface="Times New Roman" panose="02020603050405020304" pitchFamily="18" charset="0"/>
            </a:endParaRPr>
          </a:p>
          <a:p>
            <a:pPr indent="0">
              <a:lnSpc>
                <a:spcPct val="120000"/>
              </a:lnSpc>
              <a:spcBef>
                <a:spcPts val="0"/>
              </a:spcBef>
              <a:buNone/>
            </a:pPr>
            <a:r>
              <a:rPr lang="en-US" sz="7200" dirty="0">
                <a:effectLst/>
                <a:latin typeface="Aptos" panose="020B0004020202020204" pitchFamily="34" charset="0"/>
                <a:ea typeface="Calibri" panose="020F0502020204030204" pitchFamily="34" charset="0"/>
                <a:cs typeface="Times New Roman" panose="02020603050405020304" pitchFamily="18" charset="0"/>
              </a:rPr>
              <a:t>The NDP government has ignored all these pleas for consultation and withdrawal and responded only with chilling and unsubstantiated statements citing the need to modernize and streamline existing laws and claims of the need to protect people from harm caused by health and legal professionals.  These are the people we go to when faced with harm! </a:t>
            </a:r>
            <a:endParaRPr lang="en-CA" sz="72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F291250-14AD-B6B5-2F42-1EA57FB78E6B}"/>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45</a:t>
            </a:fld>
            <a:endParaRPr lang="en-CA"/>
          </a:p>
        </p:txBody>
      </p:sp>
    </p:spTree>
    <p:extLst>
      <p:ext uri="{BB962C8B-B14F-4D97-AF65-F5344CB8AC3E}">
        <p14:creationId xmlns:p14="http://schemas.microsoft.com/office/powerpoint/2010/main" val="32197555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088B2A4-668F-84C3-C15A-599FFF23F6F0}"/>
              </a:ext>
            </a:extLst>
          </p:cNvPr>
          <p:cNvSpPr>
            <a:spLocks noGrp="1"/>
          </p:cNvSpPr>
          <p:nvPr>
            <p:ph type="sldNum" sz="quarter" idx="12"/>
          </p:nvPr>
        </p:nvSpPr>
        <p:spPr/>
        <p:txBody>
          <a:bodyPr/>
          <a:lstStyle/>
          <a:p>
            <a:fld id="{77F39F2A-F1BF-43DB-972B-17A5AE2D78D3}" type="slidenum">
              <a:rPr lang="en-CA" smtClean="0"/>
              <a:t>46</a:t>
            </a:fld>
            <a:endParaRPr lang="en-CA"/>
          </a:p>
        </p:txBody>
      </p:sp>
      <p:sp useBgFill="1">
        <p:nvSpPr>
          <p:cNvPr id="5" name="Rectangle 4">
            <a:extLst>
              <a:ext uri="{FF2B5EF4-FFF2-40B4-BE49-F238E27FC236}">
                <a16:creationId xmlns:a16="http://schemas.microsoft.com/office/drawing/2014/main" id="{D516DAC4-6142-2DF6-D8A4-D59DE402E5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B1FDD260-A06D-4440-6F21-81EB2F75376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7" name="Rectangle 6">
              <a:extLst>
                <a:ext uri="{FF2B5EF4-FFF2-40B4-BE49-F238E27FC236}">
                  <a16:creationId xmlns:a16="http://schemas.microsoft.com/office/drawing/2014/main" id="{89418924-2629-A495-1127-9DDEF2A5D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B3D0DA0-6391-3431-8B36-EA4F6DE03B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a:extLst>
              <a:ext uri="{FF2B5EF4-FFF2-40B4-BE49-F238E27FC236}">
                <a16:creationId xmlns:a16="http://schemas.microsoft.com/office/drawing/2014/main" id="{E1737272-C8A5-7CF4-3ABD-FDE9BB9D5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7553F9A1-16BF-A44A-A891-311FB3AA57BC}"/>
              </a:ext>
            </a:extLst>
          </p:cNvPr>
          <p:cNvSpPr>
            <a:spLocks noGrp="1"/>
          </p:cNvSpPr>
          <p:nvPr>
            <p:ph type="title"/>
          </p:nvPr>
        </p:nvSpPr>
        <p:spPr>
          <a:xfrm>
            <a:off x="1282963" y="922920"/>
            <a:ext cx="9849751" cy="1400150"/>
          </a:xfrm>
        </p:spPr>
        <p:txBody>
          <a:bodyPr anchor="b">
            <a:normAutofit fontScale="90000"/>
          </a:bodyPr>
          <a:lstStyle/>
          <a:p>
            <a:r>
              <a:rPr lang="en-US" sz="3800" dirty="0">
                <a:latin typeface="Inter"/>
              </a:rPr>
              <a:t>Does the legislation that has been passed in British Columbia appear to align with </a:t>
            </a:r>
            <a:r>
              <a:rPr lang="en-US" sz="3800" i="0" dirty="0">
                <a:effectLst/>
                <a:latin typeface="Inter"/>
              </a:rPr>
              <a:t>totalitarian governance?</a:t>
            </a:r>
            <a:endParaRPr lang="en-CA" sz="3800" dirty="0"/>
          </a:p>
        </p:txBody>
      </p:sp>
      <p:sp>
        <p:nvSpPr>
          <p:cNvPr id="11" name="Content Placeholder 2">
            <a:extLst>
              <a:ext uri="{FF2B5EF4-FFF2-40B4-BE49-F238E27FC236}">
                <a16:creationId xmlns:a16="http://schemas.microsoft.com/office/drawing/2014/main" id="{A481D6DA-63D5-0E56-17CF-D48A0FB26F1A}"/>
              </a:ext>
            </a:extLst>
          </p:cNvPr>
          <p:cNvSpPr>
            <a:spLocks noGrp="1"/>
          </p:cNvSpPr>
          <p:nvPr>
            <p:ph idx="1"/>
          </p:nvPr>
        </p:nvSpPr>
        <p:spPr>
          <a:xfrm>
            <a:off x="1289304" y="2431139"/>
            <a:ext cx="9849751" cy="3503942"/>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r>
              <a:rPr lang="en-US" sz="1400" i="0" dirty="0">
                <a:effectLst/>
                <a:latin typeface="Aptos "/>
              </a:rPr>
              <a:t>Often, totalitarian states and other autocracies attempt to borrow legitimacy by adopting the language of the constitutions of nonautocratic regimes or by establishing similar institutions [such as] parliaments or assemblies, elections and parties, courts and legal codes—[resembling] the institutional structures of constitutional democracies. </a:t>
            </a:r>
            <a:endParaRPr lang="en-US" sz="1400" dirty="0">
              <a:latin typeface="Aptos "/>
            </a:endParaRPr>
          </a:p>
          <a:p>
            <a:pPr marL="0" marR="0" lvl="0" indent="0" defTabSz="914400" rtl="0" eaLnBrk="1" fontAlgn="auto" latinLnBrk="0" hangingPunct="1">
              <a:spcBef>
                <a:spcPts val="0"/>
              </a:spcBef>
              <a:spcAft>
                <a:spcPts val="600"/>
              </a:spcAft>
              <a:buClrTx/>
              <a:buSzTx/>
              <a:buFontTx/>
              <a:buNone/>
              <a:tabLst/>
              <a:defRPr/>
            </a:pPr>
            <a:r>
              <a:rPr lang="en-US" sz="1400" i="0" dirty="0">
                <a:effectLst/>
                <a:latin typeface="Aptos "/>
              </a:rPr>
              <a:t>	Similarly, the language of totalitarian constitutions is often couched in terms of the doctrines of popular rule or democracy. The difference is that in totalitarian regimes neither the institutions nor the constitutional provisions act as effective checks on [state] power. </a:t>
            </a:r>
            <a:endParaRPr lang="en-US" sz="1400" dirty="0">
              <a:latin typeface="Aptos "/>
            </a:endParaRPr>
          </a:p>
          <a:p>
            <a:pPr marL="0" marR="0" lvl="0" indent="0" defTabSz="914400" rtl="0" eaLnBrk="1" fontAlgn="auto" latinLnBrk="0" hangingPunct="1">
              <a:spcBef>
                <a:spcPts val="0"/>
              </a:spcBef>
              <a:spcAft>
                <a:spcPts val="600"/>
              </a:spcAft>
              <a:buClrTx/>
              <a:buSzTx/>
              <a:buFontTx/>
              <a:buNone/>
              <a:tabLst/>
              <a:defRPr/>
            </a:pPr>
            <a:r>
              <a:rPr lang="en-US" sz="1400" i="0" dirty="0">
                <a:effectLst/>
                <a:latin typeface="Aptos "/>
              </a:rPr>
              <a:t>	Totalitarianism is distinguished from previous forms of autocracy in its use of state power to impose an official ideology on its citizens. Nonconformity of opinion… is treated as the equivalent of resistance or opposition to the government, and [various] institutions of compulsion, are used to enforce the orthodoxy of the proclaimed doctrines of the state.</a:t>
            </a:r>
          </a:p>
          <a:p>
            <a:pPr marL="0" marR="0" lvl="0" indent="0" defTabSz="914400" rtl="0" eaLnBrk="1" fontAlgn="auto" latinLnBrk="0" hangingPunct="1">
              <a:spcBef>
                <a:spcPts val="0"/>
              </a:spcBef>
              <a:spcAft>
                <a:spcPts val="600"/>
              </a:spcAft>
              <a:buClrTx/>
              <a:buSzTx/>
              <a:buFontTx/>
              <a:buNone/>
              <a:tabLst/>
              <a:defRPr/>
            </a:pPr>
            <a:endParaRPr lang="en-US" sz="1400" i="0" dirty="0">
              <a:effectLst/>
              <a:latin typeface="Aptos "/>
            </a:endParaRPr>
          </a:p>
          <a:p>
            <a:pPr marL="0" indent="0" algn="r">
              <a:spcBef>
                <a:spcPts val="0"/>
              </a:spcBef>
              <a:spcAft>
                <a:spcPts val="600"/>
              </a:spcAft>
              <a:buFontTx/>
              <a:buNone/>
              <a:defRPr/>
            </a:pPr>
            <a:r>
              <a:rPr lang="en-US" sz="1400" dirty="0">
                <a:latin typeface="Aptos "/>
              </a:rPr>
              <a:t>(The above passages are taken from the Brittanica entry on Totalitarianism https://www.britannica.com/topic/totalitarianism/Totalitarianism-and-autocracy)</a:t>
            </a:r>
            <a:endParaRPr lang="en-CA" sz="1400" dirty="0">
              <a:latin typeface="Aptos "/>
            </a:endParaRPr>
          </a:p>
        </p:txBody>
      </p:sp>
      <p:sp>
        <p:nvSpPr>
          <p:cNvPr id="12" name="Slide Number Placeholder 3">
            <a:extLst>
              <a:ext uri="{FF2B5EF4-FFF2-40B4-BE49-F238E27FC236}">
                <a16:creationId xmlns:a16="http://schemas.microsoft.com/office/drawing/2014/main" id="{0B4665D2-1E4E-F548-79B4-001A3E7A6D34}"/>
              </a:ext>
            </a:extLst>
          </p:cNvPr>
          <p:cNvSpPr txBox="1">
            <a:spLocks/>
          </p:cNvSpPr>
          <p:nvPr/>
        </p:nvSpPr>
        <p:spPr>
          <a:xfrm>
            <a:off x="8610600" y="6492240"/>
            <a:ext cx="2522114" cy="365125"/>
          </a:xfrm>
          <a:prstGeom prst="rect">
            <a:avLst/>
          </a:prstGeom>
        </p:spPr>
        <p:txBody>
          <a:bodyPr vert="horz" lIns="91440" tIns="45720" rIns="91440" bIns="45720" rtlCol="0" anchor="ctr">
            <a:normAutofit/>
          </a:bodyPr>
          <a:lstStyle>
            <a:defPPr>
              <a:defRPr lang="en-US"/>
            </a:defPPr>
            <a:lvl1pPr marL="0" algn="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77F39F2A-F1BF-43DB-972B-17A5AE2D78D3}" type="slidenum">
              <a:rPr lang="en-CA" smtClean="0"/>
              <a:pPr>
                <a:spcAft>
                  <a:spcPts val="600"/>
                </a:spcAft>
              </a:pPr>
              <a:t>46</a:t>
            </a:fld>
            <a:endParaRPr lang="en-CA"/>
          </a:p>
        </p:txBody>
      </p:sp>
    </p:spTree>
    <p:extLst>
      <p:ext uri="{BB962C8B-B14F-4D97-AF65-F5344CB8AC3E}">
        <p14:creationId xmlns:p14="http://schemas.microsoft.com/office/powerpoint/2010/main" val="221458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9" name="Rectangle 18">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BE7796-4455-D20B-4EED-B93A32BF770B}"/>
              </a:ext>
            </a:extLst>
          </p:cNvPr>
          <p:cNvSpPr>
            <a:spLocks noGrp="1"/>
          </p:cNvSpPr>
          <p:nvPr>
            <p:ph type="title"/>
          </p:nvPr>
        </p:nvSpPr>
        <p:spPr>
          <a:xfrm>
            <a:off x="1282963" y="358346"/>
            <a:ext cx="9849751" cy="1544595"/>
          </a:xfrm>
        </p:spPr>
        <p:txBody>
          <a:bodyPr anchor="b">
            <a:normAutofit/>
          </a:bodyPr>
          <a:lstStyle/>
          <a:p>
            <a:r>
              <a:rPr lang="en-CA" sz="4600" dirty="0"/>
              <a:t>What the new laws are doing—(details)</a:t>
            </a:r>
          </a:p>
        </p:txBody>
      </p:sp>
      <p:sp>
        <p:nvSpPr>
          <p:cNvPr id="3" name="Content Placeholder 2">
            <a:extLst>
              <a:ext uri="{FF2B5EF4-FFF2-40B4-BE49-F238E27FC236}">
                <a16:creationId xmlns:a16="http://schemas.microsoft.com/office/drawing/2014/main" id="{4B37326D-4547-9D7C-1829-F706A14BD1FD}"/>
              </a:ext>
            </a:extLst>
          </p:cNvPr>
          <p:cNvSpPr>
            <a:spLocks noGrp="1"/>
          </p:cNvSpPr>
          <p:nvPr>
            <p:ph idx="1"/>
          </p:nvPr>
        </p:nvSpPr>
        <p:spPr>
          <a:xfrm>
            <a:off x="1289304" y="2261287"/>
            <a:ext cx="9849751" cy="3673794"/>
          </a:xfrm>
        </p:spPr>
        <p:txBody>
          <a:bodyPr anchor="ctr">
            <a:normAutofit/>
          </a:bodyPr>
          <a:lstStyle/>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Restricting or extinguishing rights, </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imposing severe penalties for non-compliance and dissent</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Granting unelected administrators or political appointees the power to make laws free from oversight by the public, free from oversight by members of the legislative assembly, and free from oversight by the judiciary</a:t>
            </a:r>
            <a:r>
              <a:rPr lang="en-US" sz="2000" dirty="0">
                <a:latin typeface="Times New Roman" panose="02020603050405020304" pitchFamily="18" charset="0"/>
                <a:ea typeface="Calibri" panose="020F0502020204030204" pitchFamily="34" charset="0"/>
                <a:cs typeface="Times New Roman" panose="02020603050405020304" pitchFamily="18" charset="0"/>
              </a:rPr>
              <a:t>.</a:t>
            </a:r>
          </a:p>
          <a:p>
            <a:r>
              <a:rPr lang="en-US" sz="2000" dirty="0">
                <a:effectLst/>
                <a:latin typeface="Times New Roman" panose="02020603050405020304" pitchFamily="18" charset="0"/>
                <a:ea typeface="Calibri" panose="020F0502020204030204" pitchFamily="34" charset="0"/>
                <a:cs typeface="Times New Roman" panose="02020603050405020304" pitchFamily="18" charset="0"/>
              </a:rPr>
              <a:t>Granting such powers to appointees who lack independence, competence and accountability   </a:t>
            </a:r>
          </a:p>
          <a:p>
            <a:r>
              <a:rPr lang="en-CA" sz="2000" dirty="0">
                <a:latin typeface="Times New Roman" panose="02020603050405020304" pitchFamily="18" charset="0"/>
                <a:cs typeface="Times New Roman" panose="02020603050405020304" pitchFamily="18" charset="0"/>
              </a:rPr>
              <a:t>Eliminating the established requirements of legitimate, democratic law-making, </a:t>
            </a:r>
          </a:p>
          <a:p>
            <a:endParaRPr lang="en-CA"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CA" sz="2000" dirty="0"/>
          </a:p>
        </p:txBody>
      </p:sp>
      <p:sp>
        <p:nvSpPr>
          <p:cNvPr id="4" name="Slide Number Placeholder 3">
            <a:extLst>
              <a:ext uri="{FF2B5EF4-FFF2-40B4-BE49-F238E27FC236}">
                <a16:creationId xmlns:a16="http://schemas.microsoft.com/office/drawing/2014/main" id="{CF5166B9-8746-AABE-7B3D-F0DF6B80D542}"/>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5</a:t>
            </a:fld>
            <a:endParaRPr lang="en-CA"/>
          </a:p>
        </p:txBody>
      </p:sp>
    </p:spTree>
    <p:extLst>
      <p:ext uri="{BB962C8B-B14F-4D97-AF65-F5344CB8AC3E}">
        <p14:creationId xmlns:p14="http://schemas.microsoft.com/office/powerpoint/2010/main" val="844093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1E6E7F-B13A-253B-EA7F-1CD1D04A27D9}"/>
              </a:ext>
            </a:extLst>
          </p:cNvPr>
          <p:cNvSpPr>
            <a:spLocks noGrp="1"/>
          </p:cNvSpPr>
          <p:nvPr>
            <p:ph type="title"/>
          </p:nvPr>
        </p:nvSpPr>
        <p:spPr>
          <a:xfrm>
            <a:off x="1282963" y="814850"/>
            <a:ext cx="9849751" cy="1244609"/>
          </a:xfrm>
        </p:spPr>
        <p:txBody>
          <a:bodyPr anchor="b">
            <a:normAutofit/>
          </a:bodyPr>
          <a:lstStyle/>
          <a:p>
            <a:r>
              <a:rPr lang="en-CA" sz="4200" dirty="0"/>
              <a:t>What the new laws are doing (bigger picture)</a:t>
            </a:r>
          </a:p>
        </p:txBody>
      </p:sp>
      <p:sp>
        <p:nvSpPr>
          <p:cNvPr id="3" name="Content Placeholder 2">
            <a:extLst>
              <a:ext uri="{FF2B5EF4-FFF2-40B4-BE49-F238E27FC236}">
                <a16:creationId xmlns:a16="http://schemas.microsoft.com/office/drawing/2014/main" id="{965AC9B1-F244-9ABD-D7B4-DA0091603283}"/>
              </a:ext>
            </a:extLst>
          </p:cNvPr>
          <p:cNvSpPr>
            <a:spLocks noGrp="1"/>
          </p:cNvSpPr>
          <p:nvPr>
            <p:ph idx="1"/>
          </p:nvPr>
        </p:nvSpPr>
        <p:spPr>
          <a:xfrm>
            <a:off x="1289304" y="2902913"/>
            <a:ext cx="9849751" cy="3032168"/>
          </a:xfrm>
        </p:spPr>
        <p:txBody>
          <a:bodyPr anchor="ctr">
            <a:normAutofit/>
          </a:bodyPr>
          <a:lstStyle/>
          <a:p>
            <a:pPr marL="0" indent="0">
              <a:buNone/>
            </a:pPr>
            <a:r>
              <a:rPr lang="en-CA" sz="1700"/>
              <a:t>Undermining the rule of law and rule of law democracy</a:t>
            </a:r>
          </a:p>
          <a:p>
            <a:pPr marL="402336" lvl="2" indent="0">
              <a:buNone/>
            </a:pPr>
            <a:endParaRPr lang="en-US" sz="1700">
              <a:effectLst/>
            </a:endParaRPr>
          </a:p>
          <a:p>
            <a:pPr marL="402336" lvl="2" indent="0">
              <a:buNone/>
            </a:pPr>
            <a:r>
              <a:rPr lang="en-US" sz="1700">
                <a:effectLst/>
              </a:rPr>
              <a:t>Rule of Law: “</a:t>
            </a:r>
            <a:r>
              <a:rPr lang="en-US" sz="1700" i="1"/>
              <a:t>A</a:t>
            </a:r>
            <a:r>
              <a:rPr lang="en-US" sz="1700" i="1">
                <a:effectLst/>
              </a:rPr>
              <a:t> principle of governance in which all persons, institutions and entities, public and private, including the State itself, are accountable to laws that are publicly promulgated, equally enforced and </a:t>
            </a:r>
            <a:r>
              <a:rPr lang="en-US" sz="1700" b="1" i="1">
                <a:effectLst/>
              </a:rPr>
              <a:t>independently adjudicated</a:t>
            </a:r>
            <a:r>
              <a:rPr lang="en-US" sz="1700" i="1">
                <a:effectLst/>
              </a:rPr>
              <a:t>, and which are consistent with international human rights norms and standards. It requires, as well, measures to ensure adherence to the principles of supremacy of law, equality before the law, </a:t>
            </a:r>
            <a:r>
              <a:rPr lang="en-US" sz="1700" b="1" i="1">
                <a:effectLst/>
              </a:rPr>
              <a:t>accountability to the law</a:t>
            </a:r>
            <a:r>
              <a:rPr lang="en-US" sz="1700" i="1">
                <a:effectLst/>
              </a:rPr>
              <a:t>, fairness in the application of the law, </a:t>
            </a:r>
            <a:r>
              <a:rPr lang="en-US" sz="1700" b="1" i="1">
                <a:effectLst/>
              </a:rPr>
              <a:t>separation of powers</a:t>
            </a:r>
            <a:r>
              <a:rPr lang="en-US" sz="1700" i="1">
                <a:effectLst/>
              </a:rPr>
              <a:t>, participation in decision-making, legal certainty, </a:t>
            </a:r>
            <a:r>
              <a:rPr lang="en-US" sz="1700" b="1" i="1">
                <a:effectLst/>
              </a:rPr>
              <a:t>avoidance of arbitrariness</a:t>
            </a:r>
            <a:r>
              <a:rPr lang="en-US" sz="1700" i="1">
                <a:effectLst/>
              </a:rPr>
              <a:t>, and procedural and </a:t>
            </a:r>
            <a:r>
              <a:rPr lang="en-US" sz="1700" b="1" i="1">
                <a:effectLst/>
              </a:rPr>
              <a:t>legal transparency</a:t>
            </a:r>
            <a:r>
              <a:rPr lang="en-US" sz="1700" i="1">
                <a:effectLst/>
              </a:rPr>
              <a:t>.” </a:t>
            </a:r>
          </a:p>
          <a:p>
            <a:pPr marL="859536" lvl="2" indent="-457200"/>
            <a:r>
              <a:rPr lang="en-US" sz="1700">
                <a:effectLst/>
              </a:rPr>
              <a:t>See: </a:t>
            </a:r>
            <a:r>
              <a:rPr lang="en-US" sz="1700">
                <a:effectLst/>
                <a:hlinkClick r:id="rId3"/>
              </a:rPr>
              <a:t>UN and the Rule of Law: Rule of Law and Human Rights</a:t>
            </a:r>
            <a:r>
              <a:rPr lang="en-US" sz="1700">
                <a:effectLst/>
              </a:rPr>
              <a:t> and UN Security Council. 2004, </a:t>
            </a:r>
            <a:r>
              <a:rPr lang="en-US" sz="1700">
                <a:effectLst/>
                <a:hlinkClick r:id="rId4" invalidUrl="https://www.un.org/ruleoflaw/files/2004 report.pdf"/>
              </a:rPr>
              <a:t>Report of the Secretary-General</a:t>
            </a:r>
            <a:r>
              <a:rPr lang="en-US" sz="1700">
                <a:effectLst/>
              </a:rPr>
              <a:t>. (G.D.)</a:t>
            </a:r>
          </a:p>
          <a:p>
            <a:pPr marL="0" indent="0">
              <a:buNone/>
            </a:pPr>
            <a:endParaRPr lang="en-CA" sz="1700"/>
          </a:p>
          <a:p>
            <a:pPr marL="0" indent="0">
              <a:buNone/>
            </a:pPr>
            <a:endParaRPr lang="en-CA" sz="1700"/>
          </a:p>
        </p:txBody>
      </p:sp>
      <p:sp>
        <p:nvSpPr>
          <p:cNvPr id="4" name="Slide Number Placeholder 3">
            <a:extLst>
              <a:ext uri="{FF2B5EF4-FFF2-40B4-BE49-F238E27FC236}">
                <a16:creationId xmlns:a16="http://schemas.microsoft.com/office/drawing/2014/main" id="{D4F4FD07-355A-6CA0-B3B1-EF0B04B1DA3A}"/>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6</a:t>
            </a:fld>
            <a:endParaRPr lang="en-CA"/>
          </a:p>
        </p:txBody>
      </p:sp>
    </p:spTree>
    <p:extLst>
      <p:ext uri="{BB962C8B-B14F-4D97-AF65-F5344CB8AC3E}">
        <p14:creationId xmlns:p14="http://schemas.microsoft.com/office/powerpoint/2010/main" val="188974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7D8185-3922-982C-D3DB-E14F04701EB0}"/>
              </a:ext>
            </a:extLst>
          </p:cNvPr>
          <p:cNvSpPr>
            <a:spLocks noGrp="1"/>
          </p:cNvSpPr>
          <p:nvPr>
            <p:ph type="title"/>
          </p:nvPr>
        </p:nvSpPr>
        <p:spPr>
          <a:xfrm>
            <a:off x="1282963" y="160638"/>
            <a:ext cx="9849751" cy="1458097"/>
          </a:xfrm>
        </p:spPr>
        <p:txBody>
          <a:bodyPr anchor="b">
            <a:normAutofit/>
          </a:bodyPr>
          <a:lstStyle/>
          <a:p>
            <a:r>
              <a:rPr lang="en-CA" sz="4200" dirty="0"/>
              <a:t>An interesting and dangerous feature of these Acts</a:t>
            </a:r>
          </a:p>
        </p:txBody>
      </p:sp>
      <p:sp>
        <p:nvSpPr>
          <p:cNvPr id="3" name="Content Placeholder 2">
            <a:extLst>
              <a:ext uri="{FF2B5EF4-FFF2-40B4-BE49-F238E27FC236}">
                <a16:creationId xmlns:a16="http://schemas.microsoft.com/office/drawing/2014/main" id="{2D60741A-2A05-E649-F69E-EBE08539B67E}"/>
              </a:ext>
            </a:extLst>
          </p:cNvPr>
          <p:cNvSpPr>
            <a:spLocks noGrp="1"/>
          </p:cNvSpPr>
          <p:nvPr>
            <p:ph idx="1"/>
          </p:nvPr>
        </p:nvSpPr>
        <p:spPr>
          <a:xfrm>
            <a:off x="1289304" y="1618735"/>
            <a:ext cx="9849751" cy="4316346"/>
          </a:xfrm>
        </p:spPr>
        <p:txBody>
          <a:bodyPr anchor="ctr">
            <a:normAutofit/>
          </a:bodyPr>
          <a:lstStyle/>
          <a:p>
            <a:r>
              <a:rPr lang="en-CA" sz="2000" dirty="0"/>
              <a:t>Stripping away the necessity of </a:t>
            </a:r>
            <a:r>
              <a:rPr lang="en-CA" sz="2000" b="1" dirty="0"/>
              <a:t>legitimate purpose</a:t>
            </a:r>
          </a:p>
          <a:p>
            <a:r>
              <a:rPr lang="en-CA" sz="2000" dirty="0"/>
              <a:t>A legitimate purpose is one that is consistent with the rule of law, democratic principles, and human rights as reflected in domestic and international law</a:t>
            </a:r>
          </a:p>
          <a:p>
            <a:pPr marL="0" indent="0">
              <a:buNone/>
            </a:pPr>
            <a:endParaRPr lang="en-US" sz="2000" b="0" i="0" dirty="0">
              <a:effectLst/>
              <a:latin typeface="Inter"/>
            </a:endParaRPr>
          </a:p>
          <a:p>
            <a:pPr marL="0" indent="0">
              <a:buNone/>
            </a:pPr>
            <a:r>
              <a:rPr lang="en-US" sz="2000" b="0" i="0" dirty="0">
                <a:effectLst/>
                <a:latin typeface="Inter"/>
              </a:rPr>
              <a:t>International human rights law allows restriction of some human rights and prohibits any restriction at any time of other rights. Restrictions are lawful only when necessary to protect other rights and only when </a:t>
            </a:r>
            <a:r>
              <a:rPr lang="en-US" sz="2000" i="0" dirty="0">
                <a:effectLst/>
                <a:latin typeface="Inter"/>
              </a:rPr>
              <a:t>less intrusive measures have been properly considered and are</a:t>
            </a:r>
            <a:r>
              <a:rPr lang="en-US" sz="2000" b="0" i="0" dirty="0">
                <a:effectLst/>
                <a:latin typeface="Inter"/>
              </a:rPr>
              <a:t> inadequate. </a:t>
            </a:r>
          </a:p>
          <a:p>
            <a:pPr marL="0" indent="0">
              <a:buNone/>
            </a:pPr>
            <a:endParaRPr lang="en-US" sz="2000" dirty="0">
              <a:latin typeface="Inter"/>
            </a:endParaRPr>
          </a:p>
          <a:p>
            <a:pPr marL="0" indent="0">
              <a:buNone/>
            </a:pPr>
            <a:r>
              <a:rPr lang="en-US" sz="2000" b="0" i="0" dirty="0">
                <a:effectLst/>
                <a:latin typeface="Inter"/>
              </a:rPr>
              <a:t>These acts make restriction of rights possible without any due process contrary to international human rights law. </a:t>
            </a:r>
          </a:p>
          <a:p>
            <a:pPr marL="0" indent="0">
              <a:buNone/>
            </a:pPr>
            <a:endParaRPr lang="en-CA" sz="2000" dirty="0"/>
          </a:p>
        </p:txBody>
      </p:sp>
      <p:sp>
        <p:nvSpPr>
          <p:cNvPr id="4" name="Slide Number Placeholder 3">
            <a:extLst>
              <a:ext uri="{FF2B5EF4-FFF2-40B4-BE49-F238E27FC236}">
                <a16:creationId xmlns:a16="http://schemas.microsoft.com/office/drawing/2014/main" id="{4925D792-4426-0D55-A8B2-D8AB74C1CAD2}"/>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7</a:t>
            </a:fld>
            <a:endParaRPr lang="en-CA"/>
          </a:p>
        </p:txBody>
      </p:sp>
    </p:spTree>
    <p:extLst>
      <p:ext uri="{BB962C8B-B14F-4D97-AF65-F5344CB8AC3E}">
        <p14:creationId xmlns:p14="http://schemas.microsoft.com/office/powerpoint/2010/main" val="12216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0EAC6E-86AF-4DAD-0007-62C4DB5F237C}"/>
              </a:ext>
            </a:extLst>
          </p:cNvPr>
          <p:cNvSpPr>
            <a:spLocks noGrp="1"/>
          </p:cNvSpPr>
          <p:nvPr>
            <p:ph type="ctrTitle"/>
          </p:nvPr>
        </p:nvSpPr>
        <p:spPr>
          <a:xfrm>
            <a:off x="1043631" y="809898"/>
            <a:ext cx="9942716" cy="1554480"/>
          </a:xfrm>
        </p:spPr>
        <p:txBody>
          <a:bodyPr vert="horz" lIns="91440" tIns="45720" rIns="91440" bIns="45720" rtlCol="0" anchor="ctr">
            <a:normAutofit/>
          </a:bodyPr>
          <a:lstStyle/>
          <a:p>
            <a:pPr algn="l"/>
            <a:r>
              <a:rPr lang="en-US" sz="4800" kern="1200" dirty="0">
                <a:solidFill>
                  <a:schemeClr val="tx1"/>
                </a:solidFill>
                <a:latin typeface="+mj-lt"/>
                <a:ea typeface="+mj-ea"/>
                <a:cs typeface="+mj-cs"/>
              </a:rPr>
              <a:t>Emergency and Disaster Management Act</a:t>
            </a:r>
          </a:p>
        </p:txBody>
      </p:sp>
      <p:sp>
        <p:nvSpPr>
          <p:cNvPr id="3" name="Subtitle 2">
            <a:extLst>
              <a:ext uri="{FF2B5EF4-FFF2-40B4-BE49-F238E27FC236}">
                <a16:creationId xmlns:a16="http://schemas.microsoft.com/office/drawing/2014/main" id="{494E96C2-8AC8-BA8F-16BC-5B706355284C}"/>
              </a:ext>
            </a:extLst>
          </p:cNvPr>
          <p:cNvSpPr>
            <a:spLocks noGrp="1"/>
          </p:cNvSpPr>
          <p:nvPr>
            <p:ph type="subTitle" idx="1"/>
          </p:nvPr>
        </p:nvSpPr>
        <p:spPr>
          <a:xfrm>
            <a:off x="1045028" y="3017522"/>
            <a:ext cx="9941319" cy="3124658"/>
          </a:xfrm>
        </p:spPr>
        <p:txBody>
          <a:bodyPr vert="horz" lIns="91440" tIns="45720" rIns="91440" bIns="45720" rtlCol="0" anchor="ctr">
            <a:normAutofit/>
          </a:bodyPr>
          <a:lstStyle/>
          <a:p>
            <a:pPr algn="l"/>
            <a:endParaRPr lang="en-US" dirty="0"/>
          </a:p>
          <a:p>
            <a:pPr indent="-228600" algn="l">
              <a:buFont typeface="Arial" panose="020B0604020202020204" pitchFamily="34" charset="0"/>
              <a:buChar char="•"/>
            </a:pPr>
            <a:r>
              <a:rPr lang="en-US" dirty="0"/>
              <a:t>Displacing constitutional law and effectively eliminating Charter protections of rights and freedoms entrenched within Canada’s Constitution Act (1982).</a:t>
            </a:r>
          </a:p>
          <a:p>
            <a:pPr indent="-228600" algn="l">
              <a:buFont typeface="Arial" panose="020B0604020202020204" pitchFamily="34" charset="0"/>
              <a:buChar char="•"/>
            </a:pPr>
            <a:r>
              <a:rPr lang="en-US" dirty="0"/>
              <a:t>New-creating the administrative state as a quasi-third order of government with </a:t>
            </a:r>
            <a:r>
              <a:rPr lang="en-US" b="1" dirty="0"/>
              <a:t>paramount</a:t>
            </a:r>
            <a:r>
              <a:rPr lang="en-US" dirty="0"/>
              <a:t> legislative powers and lawmaking authority. </a:t>
            </a:r>
          </a:p>
          <a:p>
            <a:pPr indent="-228600" algn="l">
              <a:buFont typeface="Arial" panose="020B0604020202020204" pitchFamily="34" charset="0"/>
              <a:buChar char="•"/>
            </a:pPr>
            <a:endParaRPr lang="en-US" dirty="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97215960-9C84-3F11-4C10-0783BB1E6790}"/>
              </a:ext>
            </a:extLst>
          </p:cNvPr>
          <p:cNvSpPr>
            <a:spLocks noGrp="1"/>
          </p:cNvSpPr>
          <p:nvPr>
            <p:ph type="sldNum" sz="quarter" idx="12"/>
          </p:nvPr>
        </p:nvSpPr>
        <p:spPr>
          <a:xfrm>
            <a:off x="8610600" y="6492240"/>
            <a:ext cx="2743200" cy="365125"/>
          </a:xfrm>
        </p:spPr>
        <p:txBody>
          <a:bodyPr vert="horz" lIns="91440" tIns="45720" rIns="91440" bIns="45720" rtlCol="0" anchor="ctr">
            <a:normAutofit/>
          </a:bodyPr>
          <a:lstStyle/>
          <a:p>
            <a:pPr>
              <a:spcAft>
                <a:spcPts val="600"/>
              </a:spcAft>
            </a:pPr>
            <a:fld id="{77F39F2A-F1BF-43DB-972B-17A5AE2D78D3}" type="slidenum">
              <a:rPr lang="en-US" smtClean="0">
                <a:solidFill>
                  <a:schemeClr val="tx1">
                    <a:tint val="75000"/>
                  </a:schemeClr>
                </a:solidFill>
              </a:rPr>
              <a:pPr>
                <a:spcAft>
                  <a:spcPts val="600"/>
                </a:spcAft>
              </a:pPr>
              <a:t>8</a:t>
            </a:fld>
            <a:endParaRPr lang="en-US">
              <a:solidFill>
                <a:schemeClr val="tx1">
                  <a:tint val="75000"/>
                </a:schemeClr>
              </a:solidFill>
            </a:endParaRPr>
          </a:p>
        </p:txBody>
      </p:sp>
    </p:spTree>
    <p:extLst>
      <p:ext uri="{BB962C8B-B14F-4D97-AF65-F5344CB8AC3E}">
        <p14:creationId xmlns:p14="http://schemas.microsoft.com/office/powerpoint/2010/main" val="2379515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2" name="Rectangle 11">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93BFF3-6825-2A55-CFA9-C5238E7AAC73}"/>
              </a:ext>
            </a:extLst>
          </p:cNvPr>
          <p:cNvSpPr>
            <a:spLocks noGrp="1"/>
          </p:cNvSpPr>
          <p:nvPr>
            <p:ph type="title"/>
          </p:nvPr>
        </p:nvSpPr>
        <p:spPr>
          <a:xfrm>
            <a:off x="1282963" y="1238080"/>
            <a:ext cx="9849751" cy="1349671"/>
          </a:xfrm>
        </p:spPr>
        <p:txBody>
          <a:bodyPr anchor="b">
            <a:normAutofit/>
          </a:bodyPr>
          <a:lstStyle/>
          <a:p>
            <a:r>
              <a:rPr lang="en-CA" sz="5400" dirty="0"/>
              <a:t>Paramount Legislative Power</a:t>
            </a:r>
          </a:p>
        </p:txBody>
      </p:sp>
      <p:sp>
        <p:nvSpPr>
          <p:cNvPr id="3" name="Content Placeholder 2">
            <a:extLst>
              <a:ext uri="{FF2B5EF4-FFF2-40B4-BE49-F238E27FC236}">
                <a16:creationId xmlns:a16="http://schemas.microsoft.com/office/drawing/2014/main" id="{EC800B4C-8E6E-77AB-C7FE-88D90B76B082}"/>
              </a:ext>
            </a:extLst>
          </p:cNvPr>
          <p:cNvSpPr>
            <a:spLocks noGrp="1"/>
          </p:cNvSpPr>
          <p:nvPr>
            <p:ph idx="1"/>
          </p:nvPr>
        </p:nvSpPr>
        <p:spPr>
          <a:xfrm>
            <a:off x="1289304" y="2902913"/>
            <a:ext cx="9849751" cy="3032168"/>
          </a:xfrm>
        </p:spPr>
        <p:txBody>
          <a:bodyPr anchor="ctr">
            <a:normAutofit/>
          </a:bodyPr>
          <a:lstStyle/>
          <a:p>
            <a:r>
              <a:rPr lang="en-US" sz="2000" b="0" i="0" dirty="0">
                <a:effectLst/>
                <a:latin typeface="Aptos" panose="020B0004020202020204" pitchFamily="34" charset="0"/>
              </a:rPr>
              <a:t>the doctrine of paramountcy:</a:t>
            </a:r>
          </a:p>
          <a:p>
            <a:pPr marL="0" indent="0">
              <a:buNone/>
            </a:pPr>
            <a:r>
              <a:rPr lang="en-US" sz="2000" b="0" i="0" dirty="0">
                <a:effectLst/>
                <a:latin typeface="Aptos" panose="020B0004020202020204" pitchFamily="34" charset="0"/>
              </a:rPr>
              <a:t>		when valid federal and provincial laws conflict, </a:t>
            </a:r>
          </a:p>
          <a:p>
            <a:pPr marL="0" indent="0">
              <a:buNone/>
            </a:pPr>
            <a:r>
              <a:rPr lang="en-US" sz="2000" b="0" i="0" dirty="0">
                <a:effectLst/>
                <a:latin typeface="Aptos" panose="020B0004020202020204" pitchFamily="34" charset="0"/>
              </a:rPr>
              <a:t>		the federal law prevails, </a:t>
            </a:r>
          </a:p>
          <a:p>
            <a:pPr marL="0" indent="0">
              <a:buNone/>
            </a:pPr>
            <a:r>
              <a:rPr lang="en-US" sz="2000" b="0" i="0" dirty="0">
                <a:effectLst/>
                <a:latin typeface="Aptos" panose="020B0004020202020204" pitchFamily="34" charset="0"/>
              </a:rPr>
              <a:t>		and the provincial law is rendered inoperative.</a:t>
            </a:r>
          </a:p>
          <a:p>
            <a:r>
              <a:rPr lang="en-CA" sz="2000" dirty="0"/>
              <a:t>Administrative law principles are being used to render constitutional law inoperative effectively removing Charter rights protections.</a:t>
            </a:r>
          </a:p>
        </p:txBody>
      </p:sp>
      <p:sp>
        <p:nvSpPr>
          <p:cNvPr id="4" name="Slide Number Placeholder 3">
            <a:extLst>
              <a:ext uri="{FF2B5EF4-FFF2-40B4-BE49-F238E27FC236}">
                <a16:creationId xmlns:a16="http://schemas.microsoft.com/office/drawing/2014/main" id="{B94DC18C-C300-E586-BC51-ECC17618D195}"/>
              </a:ext>
            </a:extLst>
          </p:cNvPr>
          <p:cNvSpPr>
            <a:spLocks noGrp="1"/>
          </p:cNvSpPr>
          <p:nvPr>
            <p:ph type="sldNum" sz="quarter" idx="12"/>
          </p:nvPr>
        </p:nvSpPr>
        <p:spPr>
          <a:xfrm>
            <a:off x="8610600" y="6492240"/>
            <a:ext cx="2522114" cy="365125"/>
          </a:xfrm>
        </p:spPr>
        <p:txBody>
          <a:bodyPr>
            <a:normAutofit/>
          </a:bodyPr>
          <a:lstStyle/>
          <a:p>
            <a:pPr>
              <a:spcAft>
                <a:spcPts val="600"/>
              </a:spcAft>
            </a:pPr>
            <a:fld id="{77F39F2A-F1BF-43DB-972B-17A5AE2D78D3}" type="slidenum">
              <a:rPr lang="en-CA" smtClean="0"/>
              <a:pPr>
                <a:spcAft>
                  <a:spcPts val="600"/>
                </a:spcAft>
              </a:pPr>
              <a:t>9</a:t>
            </a:fld>
            <a:endParaRPr lang="en-CA"/>
          </a:p>
        </p:txBody>
      </p:sp>
    </p:spTree>
    <p:extLst>
      <p:ext uri="{BB962C8B-B14F-4D97-AF65-F5344CB8AC3E}">
        <p14:creationId xmlns:p14="http://schemas.microsoft.com/office/powerpoint/2010/main" val="2764446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6842</TotalTime>
  <Words>5986</Words>
  <Application>Microsoft Office PowerPoint</Application>
  <PresentationFormat>Widescreen</PresentationFormat>
  <Paragraphs>339</Paragraphs>
  <Slides>46</Slides>
  <Notes>28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46</vt:i4>
      </vt:variant>
    </vt:vector>
  </HeadingPairs>
  <TitlesOfParts>
    <vt:vector size="57" baseType="lpstr">
      <vt:lpstr>Aptos</vt:lpstr>
      <vt:lpstr>Aptos </vt:lpstr>
      <vt:lpstr>Aptos Display</vt:lpstr>
      <vt:lpstr>Arial</vt:lpstr>
      <vt:lpstr>BCSans</vt:lpstr>
      <vt:lpstr>Calibri</vt:lpstr>
      <vt:lpstr>Courier New</vt:lpstr>
      <vt:lpstr>Inter</vt:lpstr>
      <vt:lpstr>open sans</vt:lpstr>
      <vt:lpstr>Times New Roman</vt:lpstr>
      <vt:lpstr>Office Theme</vt:lpstr>
      <vt:lpstr>Legislating Totalitarianism in British Columbia</vt:lpstr>
      <vt:lpstr>Executive Summary </vt:lpstr>
      <vt:lpstr>Executive Summary (Continued) </vt:lpstr>
      <vt:lpstr>Executive Summary (Continued) </vt:lpstr>
      <vt:lpstr>What the new laws are doing—(details)</vt:lpstr>
      <vt:lpstr>What the new laws are doing (bigger picture)</vt:lpstr>
      <vt:lpstr>An interesting and dangerous feature of these Acts</vt:lpstr>
      <vt:lpstr>Emergency and Disaster Management Act</vt:lpstr>
      <vt:lpstr>Paramount Legislative Power</vt:lpstr>
      <vt:lpstr>1) Administrative Law Principles  how are these being used?             </vt:lpstr>
      <vt:lpstr>2) Administrative Law Principles:   how are these being used? </vt:lpstr>
      <vt:lpstr>Judicial Review</vt:lpstr>
      <vt:lpstr>Court obligation to defer to the expertise of the administrative decision-maker</vt:lpstr>
      <vt:lpstr>Defending Overreach</vt:lpstr>
      <vt:lpstr>The judiciary fails to safeguard rule of law democracy when taking judicial notice of disputed facts</vt:lpstr>
      <vt:lpstr>This all seem very tricky… Now, is there a rabbit in this hat?</vt:lpstr>
      <vt:lpstr>Emergency and Disaster Management Act Improperly Assented to November 8, 2023</vt:lpstr>
      <vt:lpstr>Under this Act, the minister and other delegated authorities have the power to subjectively declare  emergencies, thereby triggering exercise of frighteningly unlimited and apparently unreviewable powers</vt:lpstr>
      <vt:lpstr>Under this Act, even a non-emergency emergency, or “critical incident”, can trigger the exercise of unfettered emergency powers</vt:lpstr>
      <vt:lpstr> Under this act, the minister or his delegated administrator has the power to do just about anything</vt:lpstr>
      <vt:lpstr>Appointing a provincial administrator</vt:lpstr>
      <vt:lpstr>Making it up as they go</vt:lpstr>
      <vt:lpstr>  The provincial administrator entitled to wield powers not yet invented</vt:lpstr>
      <vt:lpstr>Emergency powers to pre-empt the emergencies that would justify emergency powers</vt:lpstr>
      <vt:lpstr>Health Professions and Occupations Act  and Legal Professions Act</vt:lpstr>
      <vt:lpstr>Attacking democratic rights in key professions</vt:lpstr>
      <vt:lpstr>HPOA and LPA passed improperly</vt:lpstr>
      <vt:lpstr>PowerPoint Presentation</vt:lpstr>
      <vt:lpstr>Flaunting established democratic procedure</vt:lpstr>
      <vt:lpstr>Like magic, these two Acts make our rights and established standards disappear</vt:lpstr>
      <vt:lpstr>Legislating your rights and democratic legislative practice out of existence</vt:lpstr>
      <vt:lpstr>Health Professions and Occupations Act—testing the waters of compliance</vt:lpstr>
      <vt:lpstr>HPOA and the International Health Regulations Global Coordination</vt:lpstr>
      <vt:lpstr>No more democratic governance for health care colleges</vt:lpstr>
      <vt:lpstr>HPOA and unlawful law making 1</vt:lpstr>
      <vt:lpstr>HPOA and unlawful law-making 2</vt:lpstr>
      <vt:lpstr>HPOA and unlawful law-making 3  (Compulsory Vaccination)</vt:lpstr>
      <vt:lpstr>HPOA and the aggressive enforcement of standards subjectively determined by officials who lack competence in the regulated profession.</vt:lpstr>
      <vt:lpstr>HPOA suspension of license prior to investigation</vt:lpstr>
      <vt:lpstr>HPOA insulating administrative decision-makers from proper judicial review</vt:lpstr>
      <vt:lpstr>HPOA restricts or eliminates the possibility of legal remedy</vt:lpstr>
      <vt:lpstr>The HPOA is a danger to Democracy </vt:lpstr>
      <vt:lpstr>LEGAL PROFESSIONS ACT</vt:lpstr>
      <vt:lpstr>Significant OPPOSITION to the Legal Professions Act</vt:lpstr>
      <vt:lpstr>Absurdist drama? Judge dismisses the Law Society’s Challenge on the presumption that the Legal Professions Act has been properly purposed and properly passed</vt:lpstr>
      <vt:lpstr>Does the legislation that has been passed in British Columbia appear to align with totalitarian governance?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Matthew Evans-Cockle</dc:creator>
  <cp:lastModifiedBy>Matthew Evans-Cockle</cp:lastModifiedBy>
  <cp:revision>6</cp:revision>
  <dcterms:created xsi:type="dcterms:W3CDTF">2025-03-24T18:06:10Z</dcterms:created>
  <dcterms:modified xsi:type="dcterms:W3CDTF">2025-04-11T22:29:49Z</dcterms:modified>
</cp:coreProperties>
</file>